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0" r:id="rId3"/>
    <p:sldId id="286" r:id="rId4"/>
    <p:sldId id="289" r:id="rId5"/>
    <p:sldId id="268" r:id="rId6"/>
    <p:sldId id="260" r:id="rId7"/>
    <p:sldId id="263" r:id="rId8"/>
    <p:sldId id="258" r:id="rId9"/>
    <p:sldId id="315" r:id="rId10"/>
    <p:sldId id="265" r:id="rId11"/>
    <p:sldId id="267" r:id="rId12"/>
    <p:sldId id="266" r:id="rId13"/>
    <p:sldId id="264" r:id="rId14"/>
    <p:sldId id="316" r:id="rId15"/>
    <p:sldId id="261" r:id="rId16"/>
    <p:sldId id="285" r:id="rId17"/>
    <p:sldId id="307" r:id="rId18"/>
    <p:sldId id="298" r:id="rId19"/>
    <p:sldId id="301" r:id="rId20"/>
    <p:sldId id="304" r:id="rId21"/>
    <p:sldId id="302" r:id="rId22"/>
    <p:sldId id="300" r:id="rId23"/>
    <p:sldId id="303" r:id="rId24"/>
    <p:sldId id="306" r:id="rId25"/>
    <p:sldId id="272" r:id="rId26"/>
    <p:sldId id="291" r:id="rId27"/>
    <p:sldId id="297" r:id="rId28"/>
    <p:sldId id="296" r:id="rId29"/>
    <p:sldId id="309" r:id="rId30"/>
    <p:sldId id="294" r:id="rId31"/>
    <p:sldId id="310" r:id="rId32"/>
    <p:sldId id="31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9933FF"/>
    <a:srgbClr val="F08010"/>
    <a:srgbClr val="CC0099"/>
    <a:srgbClr val="FF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9099" autoAdjust="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5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1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3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5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2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7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9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BC6B-12D6-40ED-946B-762C78AFE6CE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35EB-B3B5-4015-B667-2BEA56EEE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jpeg"/><Relationship Id="rId7" Type="http://schemas.openxmlformats.org/officeDocument/2006/relationships/image" Target="../media/image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1.jpeg"/><Relationship Id="rId5" Type="http://schemas.openxmlformats.org/officeDocument/2006/relationships/image" Target="../media/image43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3.png"/><Relationship Id="rId7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3.png"/><Relationship Id="rId7" Type="http://schemas.openxmlformats.org/officeDocument/2006/relationships/image" Target="../media/image1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3.png"/><Relationship Id="rId7" Type="http://schemas.openxmlformats.org/officeDocument/2006/relationships/image" Target="../media/image2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3.png"/><Relationship Id="rId7" Type="http://schemas.openxmlformats.org/officeDocument/2006/relationships/image" Target="../media/image15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66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12" Type="http://schemas.openxmlformats.org/officeDocument/2006/relationships/image" Target="../media/image65.jpeg"/><Relationship Id="rId2" Type="http://schemas.openxmlformats.org/officeDocument/2006/relationships/image" Target="../media/image4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64.jpeg"/><Relationship Id="rId5" Type="http://schemas.openxmlformats.org/officeDocument/2006/relationships/image" Target="../media/image22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6.png"/><Relationship Id="rId9" Type="http://schemas.openxmlformats.org/officeDocument/2006/relationships/image" Target="../media/image25.jpeg"/><Relationship Id="rId1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5.png"/><Relationship Id="rId7" Type="http://schemas.openxmlformats.org/officeDocument/2006/relationships/image" Target="../media/image7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2.png"/><Relationship Id="rId7" Type="http://schemas.openxmlformats.org/officeDocument/2006/relationships/image" Target="../media/image7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7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10" Type="http://schemas.openxmlformats.org/officeDocument/2006/relationships/image" Target="../media/image81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3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png"/><Relationship Id="rId7" Type="http://schemas.openxmlformats.org/officeDocument/2006/relationships/image" Target="../media/image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2.png"/><Relationship Id="rId7" Type="http://schemas.openxmlformats.org/officeDocument/2006/relationships/image" Target="../media/image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3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3.png"/><Relationship Id="rId7" Type="http://schemas.openxmlformats.org/officeDocument/2006/relationships/image" Target="../media/image1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6" y="79745"/>
            <a:ext cx="6432697" cy="368988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61797" y="3690272"/>
            <a:ext cx="9718513" cy="284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6000" b="1" dirty="0" smtClean="0">
                <a:solidFill>
                  <a:srgbClr val="00B0F0"/>
                </a:solidFill>
                <a:latin typeface="+mn-lt"/>
              </a:rPr>
              <a:t>Современные </a:t>
            </a:r>
            <a:r>
              <a:rPr lang="ru-RU" altLang="ru-RU" sz="6000" b="1" dirty="0">
                <a:solidFill>
                  <a:srgbClr val="00B0F0"/>
                </a:solidFill>
                <a:latin typeface="+mn-lt"/>
              </a:rPr>
              <a:t>средства</a:t>
            </a:r>
          </a:p>
          <a:p>
            <a:pPr algn="ctr"/>
            <a:r>
              <a:rPr lang="ru-RU" altLang="ru-RU" sz="4800" b="1" dirty="0">
                <a:solidFill>
                  <a:srgbClr val="00B0F0"/>
                </a:solidFill>
                <a:latin typeface="+mn-lt"/>
              </a:rPr>
              <a:t>для безупречной чистоты</a:t>
            </a:r>
          </a:p>
          <a:p>
            <a:pPr algn="ctr"/>
            <a:r>
              <a:rPr lang="ru-RU" altLang="ru-RU" sz="4800" b="1" dirty="0">
                <a:solidFill>
                  <a:srgbClr val="00B0F0"/>
                </a:solidFill>
                <a:latin typeface="+mn-lt"/>
              </a:rPr>
              <a:t>в каждом доме</a:t>
            </a:r>
          </a:p>
          <a:p>
            <a:r>
              <a:rPr lang="ru-RU" sz="4800" b="1" dirty="0" smtClean="0">
                <a:solidFill>
                  <a:srgbClr val="00B0F0"/>
                </a:solidFill>
              </a:rPr>
              <a:t> 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7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45522" y="3339550"/>
            <a:ext cx="8963382" cy="241189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22" y="493154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5</a:t>
            </a:r>
            <a:r>
              <a:rPr lang="ru-RU" sz="3200" b="1" dirty="0" smtClean="0">
                <a:solidFill>
                  <a:srgbClr val="00B0F0"/>
                </a:solidFill>
              </a:rPr>
              <a:t>. Концентрированное </a:t>
            </a:r>
            <a:r>
              <a:rPr lang="ru-RU" sz="3200" b="1" dirty="0">
                <a:solidFill>
                  <a:srgbClr val="00B0F0"/>
                </a:solidFill>
              </a:rPr>
              <a:t>средство </a:t>
            </a:r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	</a:t>
            </a:r>
            <a:r>
              <a:rPr lang="ru-RU" sz="3200" dirty="0" smtClean="0">
                <a:solidFill>
                  <a:srgbClr val="00B0F0"/>
                </a:solidFill>
              </a:rPr>
              <a:t>для стирки </a:t>
            </a:r>
            <a:r>
              <a:rPr lang="ru-RU" sz="3200" b="1" dirty="0">
                <a:solidFill>
                  <a:srgbClr val="00B0F0"/>
                </a:solidFill>
              </a:rPr>
              <a:t>белого </a:t>
            </a:r>
            <a:r>
              <a:rPr lang="ru-RU" sz="3200" b="1" dirty="0" smtClean="0">
                <a:solidFill>
                  <a:srgbClr val="00B0F0"/>
                </a:solidFill>
              </a:rPr>
              <a:t>белья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497" y="3614669"/>
            <a:ext cx="8474858" cy="2097018"/>
          </a:xfrm>
        </p:spPr>
        <p:txBody>
          <a:bodyPr/>
          <a:lstStyle/>
          <a:p>
            <a:r>
              <a:rPr lang="ru-RU" dirty="0" smtClean="0"/>
              <a:t>Сияющая белизна, мягкость и свежесть</a:t>
            </a:r>
          </a:p>
          <a:p>
            <a:r>
              <a:rPr lang="ru-RU" dirty="0" smtClean="0"/>
              <a:t>Универсальный - для всех видов ткани</a:t>
            </a:r>
          </a:p>
          <a:p>
            <a:r>
              <a:rPr lang="ru-RU" dirty="0" smtClean="0"/>
              <a:t>Предотвращает появление серого, желтого и других нежелательных оттенков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47749" y="2047284"/>
            <a:ext cx="1430734" cy="668756"/>
            <a:chOff x="1214788" y="2102894"/>
            <a:chExt cx="1430734" cy="6687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788" y="2102894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134705">
              <a:off x="1337727" y="2214375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4" y="1778276"/>
            <a:ext cx="2090952" cy="3130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70" y="2509468"/>
            <a:ext cx="1245945" cy="96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9" y="2172946"/>
            <a:ext cx="1728730" cy="40373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66" y="1435073"/>
            <a:ext cx="1332961" cy="17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29" y="1487545"/>
            <a:ext cx="1338539" cy="100390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1480" y="2538136"/>
            <a:ext cx="9037737" cy="349498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6. Бальзам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>
                <a:solidFill>
                  <a:srgbClr val="00B0F0"/>
                </a:solidFill>
              </a:rPr>
              <a:t>для </a:t>
            </a:r>
            <a:r>
              <a:rPr lang="ru-RU" sz="3200" b="1" dirty="0">
                <a:solidFill>
                  <a:srgbClr val="00B0F0"/>
                </a:solidFill>
              </a:rPr>
              <a:t>ежедневной</a:t>
            </a:r>
            <a:r>
              <a:rPr lang="ru-RU" sz="3200" dirty="0">
                <a:solidFill>
                  <a:srgbClr val="00B0F0"/>
                </a:solidFill>
              </a:rPr>
              <a:t> стирки 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	</a:t>
            </a:r>
            <a:r>
              <a:rPr lang="ru-RU" sz="3200" b="1" dirty="0" smtClean="0">
                <a:solidFill>
                  <a:srgbClr val="00B0F0"/>
                </a:solidFill>
              </a:rPr>
              <a:t>деликатных</a:t>
            </a:r>
            <a:r>
              <a:rPr lang="ru-RU" sz="3200" dirty="0" smtClean="0">
                <a:solidFill>
                  <a:srgbClr val="00B0F0"/>
                </a:solidFill>
              </a:rPr>
              <a:t> вещей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361" y="2809205"/>
            <a:ext cx="8698339" cy="3196949"/>
          </a:xfrm>
        </p:spPr>
        <p:txBody>
          <a:bodyPr/>
          <a:lstStyle/>
          <a:p>
            <a:r>
              <a:rPr lang="ru-RU" dirty="0" smtClean="0"/>
              <a:t>Эффективно и бережно отстирывает деликатные вещи при низкой температуре</a:t>
            </a:r>
          </a:p>
          <a:p>
            <a:r>
              <a:rPr lang="ru-RU" dirty="0"/>
              <a:t>Пшеничный протеин сохраняет первоначальный вид </a:t>
            </a:r>
            <a:r>
              <a:rPr lang="ru-RU" dirty="0" smtClean="0"/>
              <a:t>вещей</a:t>
            </a:r>
          </a:p>
          <a:p>
            <a:r>
              <a:rPr lang="ru-RU" dirty="0" smtClean="0"/>
              <a:t>Подходит для шёлка, хлопка, шерсти, синтетики, пуха, пера, </a:t>
            </a:r>
            <a:r>
              <a:rPr lang="ru-RU" dirty="0"/>
              <a:t>мембранных </a:t>
            </a:r>
            <a:r>
              <a:rPr lang="ru-RU" dirty="0" smtClean="0"/>
              <a:t>тканей и тканей с пропиткой и покрытием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96" y="338138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5" y="1769168"/>
            <a:ext cx="1438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998994" y="1803406"/>
            <a:ext cx="1430734" cy="668756"/>
            <a:chOff x="1018585" y="2417514"/>
            <a:chExt cx="1430734" cy="6687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85" y="2417514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134705">
              <a:off x="1141524" y="2567226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31" y="1724075"/>
            <a:ext cx="1610812" cy="926684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1" y="2520455"/>
            <a:ext cx="1519215" cy="3774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79" y="706150"/>
            <a:ext cx="1130443" cy="1696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2" y="840050"/>
            <a:ext cx="1031817" cy="16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76940" y="2526423"/>
            <a:ext cx="9183756" cy="3796902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28" y="338138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99"/>
                </a:solidFill>
              </a:rPr>
              <a:t>6</a:t>
            </a:r>
            <a:r>
              <a:rPr lang="ru-RU" sz="3200" b="1" dirty="0" smtClean="0">
                <a:solidFill>
                  <a:srgbClr val="CC0099"/>
                </a:solidFill>
              </a:rPr>
              <a:t>. Бальзам</a:t>
            </a:r>
            <a:r>
              <a:rPr lang="ru-RU" sz="3200" dirty="0" smtClean="0">
                <a:solidFill>
                  <a:srgbClr val="CC0099"/>
                </a:solidFill>
              </a:rPr>
              <a:t> </a:t>
            </a:r>
            <a:r>
              <a:rPr lang="ru-RU" sz="3200" dirty="0">
                <a:solidFill>
                  <a:srgbClr val="CC0099"/>
                </a:solidFill>
              </a:rPr>
              <a:t>для стирки </a:t>
            </a:r>
            <a:r>
              <a:rPr lang="ru-RU" sz="3200" dirty="0" smtClean="0">
                <a:solidFill>
                  <a:srgbClr val="CC0099"/>
                </a:solidFill>
              </a:rPr>
              <a:t>изделий </a:t>
            </a:r>
            <a:br>
              <a:rPr lang="ru-RU" sz="3200" dirty="0" smtClean="0">
                <a:solidFill>
                  <a:srgbClr val="CC0099"/>
                </a:solidFill>
              </a:rPr>
            </a:br>
            <a:r>
              <a:rPr lang="ru-RU" sz="3200" dirty="0" smtClean="0">
                <a:solidFill>
                  <a:srgbClr val="CC0099"/>
                </a:solidFill>
              </a:rPr>
              <a:t>	из </a:t>
            </a:r>
            <a:r>
              <a:rPr lang="ru-RU" sz="3200" b="1" dirty="0" smtClean="0">
                <a:solidFill>
                  <a:srgbClr val="CC0099"/>
                </a:solidFill>
              </a:rPr>
              <a:t>шерсти </a:t>
            </a:r>
            <a:r>
              <a:rPr lang="ru-RU" sz="3200" b="1" dirty="0">
                <a:solidFill>
                  <a:srgbClr val="CC0099"/>
                </a:solidFill>
              </a:rPr>
              <a:t>и </a:t>
            </a:r>
            <a:r>
              <a:rPr lang="ru-RU" sz="3200" b="1" dirty="0" smtClean="0">
                <a:solidFill>
                  <a:srgbClr val="CC0099"/>
                </a:solidFill>
              </a:rPr>
              <a:t>шелка</a:t>
            </a:r>
            <a:endParaRPr lang="ru-RU" sz="3200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7126" y="2661958"/>
            <a:ext cx="8777852" cy="3634271"/>
          </a:xfrm>
        </p:spPr>
        <p:txBody>
          <a:bodyPr/>
          <a:lstStyle/>
          <a:p>
            <a:r>
              <a:rPr lang="ru-RU" dirty="0" smtClean="0"/>
              <a:t>Бережно отстирывает и защищает нежную структуру тканей</a:t>
            </a:r>
          </a:p>
          <a:p>
            <a:r>
              <a:rPr lang="ru-RU" dirty="0" smtClean="0"/>
              <a:t>Разглаживает волокна, предотвращает образование катышков, сваливание и усадку (в составе шерстяной воск ланолин)</a:t>
            </a:r>
          </a:p>
          <a:p>
            <a:r>
              <a:rPr lang="ru-RU" dirty="0" smtClean="0"/>
              <a:t>Сохраняет яркость и насыщенность цвета</a:t>
            </a:r>
          </a:p>
          <a:p>
            <a:r>
              <a:rPr lang="ru-RU" dirty="0" smtClean="0"/>
              <a:t>Не содержит оптических осветлителей, отбеливателей и ферментов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240293" y="1709602"/>
            <a:ext cx="1430734" cy="668756"/>
            <a:chOff x="1122024" y="2235414"/>
            <a:chExt cx="1430734" cy="6687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24" y="2235414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1134705">
              <a:off x="1244963" y="2346895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3" y="1535806"/>
            <a:ext cx="1438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2" y="2115897"/>
            <a:ext cx="1609354" cy="40861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55" y="1565763"/>
            <a:ext cx="1560092" cy="10359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24" y="538720"/>
            <a:ext cx="1468204" cy="19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90191" y="2672346"/>
            <a:ext cx="9130748" cy="3383201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71156" y="1800296"/>
            <a:ext cx="1542196" cy="99632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526" y="338137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7</a:t>
            </a:r>
            <a:r>
              <a:rPr lang="ru-RU" sz="3200" b="1" dirty="0" smtClean="0">
                <a:solidFill>
                  <a:srgbClr val="0070C0"/>
                </a:solidFill>
              </a:rPr>
              <a:t>. Концентрированное </a:t>
            </a:r>
            <a:r>
              <a:rPr lang="ru-RU" sz="3200" b="1" dirty="0">
                <a:solidFill>
                  <a:srgbClr val="0070C0"/>
                </a:solidFill>
              </a:rPr>
              <a:t>средство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	для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стирки </a:t>
            </a:r>
            <a:r>
              <a:rPr lang="ru-RU" sz="3200" b="1" dirty="0">
                <a:solidFill>
                  <a:srgbClr val="0070C0"/>
                </a:solidFill>
              </a:rPr>
              <a:t>джинсовой </a:t>
            </a:r>
            <a:r>
              <a:rPr lang="ru-RU" sz="3200" b="1" dirty="0" smtClean="0">
                <a:solidFill>
                  <a:srgbClr val="0070C0"/>
                </a:solidFill>
              </a:rPr>
              <a:t>одежды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978" y="2749748"/>
            <a:ext cx="8351857" cy="3276462"/>
          </a:xfrm>
        </p:spPr>
        <p:txBody>
          <a:bodyPr/>
          <a:lstStyle/>
          <a:p>
            <a:r>
              <a:rPr lang="ru-RU" dirty="0" smtClean="0"/>
              <a:t>Уникальные компоненты сохраняют оригинальный цвет и структуру джинсовых тканей</a:t>
            </a:r>
          </a:p>
          <a:p>
            <a:r>
              <a:rPr lang="ru-RU" dirty="0" smtClean="0"/>
              <a:t>Предупреждает выбеливание цвета на складках и заломах джинсовой одежды</a:t>
            </a:r>
          </a:p>
          <a:p>
            <a:r>
              <a:rPr lang="ru-RU" dirty="0" smtClean="0"/>
              <a:t>Безопасно для страз, вышивки и пр. декоративных элементов</a:t>
            </a:r>
          </a:p>
          <a:p>
            <a:r>
              <a:rPr lang="ru-RU" dirty="0" smtClean="0"/>
              <a:t>После стирки джинсы идеально садятся по фигуре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493423" y="1925090"/>
            <a:ext cx="1430734" cy="668756"/>
            <a:chOff x="1042512" y="2303948"/>
            <a:chExt cx="1430734" cy="6687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12" y="2303948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1134705">
              <a:off x="1165451" y="2415429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5" y="1777754"/>
            <a:ext cx="2090952" cy="3130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2" y="2342365"/>
            <a:ext cx="1556075" cy="39504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84" y="1772111"/>
            <a:ext cx="1556567" cy="10245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97" y="1125474"/>
            <a:ext cx="909887" cy="13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76940" y="2526423"/>
            <a:ext cx="9183756" cy="3796902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28" y="338138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30" y="21606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99"/>
                </a:solidFill>
              </a:rPr>
              <a:t>8</a:t>
            </a:r>
            <a:r>
              <a:rPr lang="ru-RU" sz="3200" b="1" dirty="0" smtClean="0">
                <a:solidFill>
                  <a:srgbClr val="CC0099"/>
                </a:solidFill>
              </a:rPr>
              <a:t>. </a:t>
            </a:r>
            <a:r>
              <a:rPr lang="ru-RU" sz="3200" b="1" dirty="0" err="1" smtClean="0">
                <a:solidFill>
                  <a:srgbClr val="CC0099"/>
                </a:solidFill>
              </a:rPr>
              <a:t>Гипоаллергенное</a:t>
            </a:r>
            <a:r>
              <a:rPr lang="ru-RU" sz="3200" dirty="0" smtClean="0">
                <a:solidFill>
                  <a:srgbClr val="CC0099"/>
                </a:solidFill>
              </a:rPr>
              <a:t> </a:t>
            </a:r>
            <a:r>
              <a:rPr lang="ru-RU" sz="3200" dirty="0">
                <a:solidFill>
                  <a:srgbClr val="CC0099"/>
                </a:solidFill>
              </a:rPr>
              <a:t>концентрированное </a:t>
            </a:r>
            <a:r>
              <a:rPr lang="ru-RU" sz="3200" dirty="0" smtClean="0">
                <a:solidFill>
                  <a:srgbClr val="CC0099"/>
                </a:solidFill>
              </a:rPr>
              <a:t>средство</a:t>
            </a:r>
            <a:br>
              <a:rPr lang="ru-RU" sz="3200" dirty="0" smtClean="0">
                <a:solidFill>
                  <a:srgbClr val="CC0099"/>
                </a:solidFill>
              </a:rPr>
            </a:br>
            <a:r>
              <a:rPr lang="ru-RU" sz="3200" dirty="0" smtClean="0">
                <a:solidFill>
                  <a:srgbClr val="CC0099"/>
                </a:solidFill>
              </a:rPr>
              <a:t> </a:t>
            </a:r>
            <a:r>
              <a:rPr lang="ru-RU" sz="3200" dirty="0">
                <a:solidFill>
                  <a:srgbClr val="CC0099"/>
                </a:solidFill>
              </a:rPr>
              <a:t>для стирки </a:t>
            </a:r>
            <a:r>
              <a:rPr lang="ru-RU" sz="3200" b="1" dirty="0">
                <a:solidFill>
                  <a:srgbClr val="CC0099"/>
                </a:solidFill>
              </a:rPr>
              <a:t>детского </a:t>
            </a:r>
            <a:r>
              <a:rPr lang="ru-RU" sz="3200" b="1" dirty="0" smtClean="0">
                <a:solidFill>
                  <a:srgbClr val="CC0099"/>
                </a:solidFill>
              </a:rPr>
              <a:t>белья</a:t>
            </a:r>
            <a:endParaRPr lang="ru-RU" sz="3200" b="1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7126" y="2661958"/>
            <a:ext cx="8777852" cy="36342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Рекомендовано к использованию с первых дней жизни ребенка.</a:t>
            </a:r>
          </a:p>
          <a:p>
            <a:r>
              <a:rPr lang="ru-RU" dirty="0" smtClean="0"/>
              <a:t>Без </a:t>
            </a:r>
            <a:r>
              <a:rPr lang="ru-RU" dirty="0"/>
              <a:t>ароматизаторов и красителей.</a:t>
            </a:r>
          </a:p>
          <a:p>
            <a:r>
              <a:rPr lang="ru-RU" dirty="0" smtClean="0"/>
              <a:t>Дерматологически </a:t>
            </a:r>
            <a:r>
              <a:rPr lang="ru-RU" dirty="0"/>
              <a:t>протестировано.</a:t>
            </a:r>
          </a:p>
          <a:p>
            <a:r>
              <a:rPr lang="ru-RU" dirty="0" smtClean="0"/>
              <a:t>Обеспечивает </a:t>
            </a:r>
            <a:r>
              <a:rPr lang="ru-RU" dirty="0"/>
              <a:t>тщательный гигиенический уход за бельем младенцев и людей с чувствительной кожей, не вызывая аллергических реакций.</a:t>
            </a:r>
          </a:p>
          <a:p>
            <a:r>
              <a:rPr lang="ru-RU" dirty="0" smtClean="0"/>
              <a:t>Не </a:t>
            </a:r>
            <a:r>
              <a:rPr lang="ru-RU" dirty="0"/>
              <a:t>требует кипячения белья.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240293" y="1709602"/>
            <a:ext cx="1430734" cy="668756"/>
            <a:chOff x="1122024" y="2235414"/>
            <a:chExt cx="1430734" cy="6687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24" y="2235414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1134705">
              <a:off x="1244963" y="2346895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0" y="2094463"/>
            <a:ext cx="1709415" cy="41359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66" y="1546626"/>
            <a:ext cx="1515212" cy="11113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78" y="1019380"/>
            <a:ext cx="1289263" cy="12892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780" y="1543603"/>
            <a:ext cx="2090952" cy="3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64287" y="3282738"/>
            <a:ext cx="8707296" cy="2256674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34" y="339781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9933FF"/>
                </a:solidFill>
              </a:rPr>
              <a:t>9</a:t>
            </a:r>
            <a:r>
              <a:rPr lang="ru-RU" sz="3200" b="1" dirty="0" smtClean="0">
                <a:solidFill>
                  <a:srgbClr val="9933FF"/>
                </a:solidFill>
              </a:rPr>
              <a:t>. Моющий </a:t>
            </a:r>
            <a:r>
              <a:rPr lang="ru-RU" sz="3200" b="1" dirty="0">
                <a:solidFill>
                  <a:srgbClr val="9933FF"/>
                </a:solidFill>
              </a:rPr>
              <a:t>лосьон </a:t>
            </a:r>
            <a:r>
              <a:rPr lang="ru-RU" sz="3200" dirty="0">
                <a:solidFill>
                  <a:srgbClr val="9933FF"/>
                </a:solidFill>
              </a:rPr>
              <a:t>для стирки </a:t>
            </a:r>
            <a:r>
              <a:rPr lang="ru-RU" sz="3200" b="1" dirty="0" smtClean="0">
                <a:solidFill>
                  <a:srgbClr val="9933FF"/>
                </a:solidFill>
              </a:rPr>
              <a:t>женского белья</a:t>
            </a:r>
            <a:endParaRPr lang="ru-RU" sz="3200" dirty="0">
              <a:solidFill>
                <a:srgbClr val="99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522" y="3455645"/>
            <a:ext cx="8605574" cy="2176532"/>
          </a:xfrm>
        </p:spPr>
        <p:txBody>
          <a:bodyPr/>
          <a:lstStyle/>
          <a:p>
            <a:r>
              <a:rPr lang="ru-RU" dirty="0" smtClean="0"/>
              <a:t>Бережная стирка женского белья, тонких чулок и нежных аксессуаров</a:t>
            </a:r>
          </a:p>
          <a:p>
            <a:r>
              <a:rPr lang="ru-RU" dirty="0" smtClean="0"/>
              <a:t>Защищает нежную структуру тканей</a:t>
            </a:r>
          </a:p>
          <a:p>
            <a:r>
              <a:rPr lang="ru-RU" dirty="0" smtClean="0"/>
              <a:t>Придает белью мягкость и гигиеническую чистоту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630211" y="1821934"/>
            <a:ext cx="1430734" cy="668756"/>
            <a:chOff x="1108772" y="2131672"/>
            <a:chExt cx="1430734" cy="6687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772" y="2131672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134705">
              <a:off x="1231711" y="224315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5" y="1621212"/>
            <a:ext cx="2090952" cy="3130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" y="2342948"/>
            <a:ext cx="1505266" cy="39170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08" y="2357849"/>
            <a:ext cx="1387333" cy="9248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29" y="1690688"/>
            <a:ext cx="1026479" cy="10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509756"/>
              </p:ext>
            </p:extLst>
          </p:nvPr>
        </p:nvGraphicFramePr>
        <p:xfrm>
          <a:off x="274716" y="286953"/>
          <a:ext cx="11641544" cy="6285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609"/>
                <a:gridCol w="765397"/>
                <a:gridCol w="3287448"/>
                <a:gridCol w="916871"/>
                <a:gridCol w="1242325"/>
                <a:gridCol w="1351721"/>
                <a:gridCol w="1285461"/>
                <a:gridCol w="728870"/>
                <a:gridCol w="1169842"/>
              </a:tblGrid>
              <a:tr h="576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Артикул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Название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стирок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выстиранного сухого белья, кг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Температурный режим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ШК бутылки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Штук в Коробке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Коробок на паллете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Концентрированное средство для стирки черного белья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4013356244680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Бальзам для стирки спортивной одежды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 4013356244666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Концентрированный гель для стирки цветного белья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 4013356244642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111101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Универсальный концентрированный гель для стирки 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750мл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30-95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 4013356244901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Концентрированное средство для стирки белого белья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 4013356244703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Бальзам для ежедневной стирки деликатных вещей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 4013356244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604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Бальзам для стирки шерсти и шелка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 4013356244628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111091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Концентрированное средство для стирки джинсовой одежды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 4013356244727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111231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Гипоаллергенное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средство для стирки детского белья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750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мл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4013356244802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8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112001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Моющий лосьон для стирки женского белья Domal 750мл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</a:rPr>
                        <a:t> 4013356244741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9" y="1007256"/>
            <a:ext cx="380351" cy="5319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7" y="1602923"/>
            <a:ext cx="585865" cy="5858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4" y="2188788"/>
            <a:ext cx="411236" cy="6171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3" y="3143448"/>
            <a:ext cx="532839" cy="7106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1" y="4331451"/>
            <a:ext cx="561124" cy="7481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" y="4918361"/>
            <a:ext cx="359448" cy="5391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7" y="6048056"/>
            <a:ext cx="516826" cy="5168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9" y="3724384"/>
            <a:ext cx="492414" cy="778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9" y="5457533"/>
            <a:ext cx="582856" cy="5828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7" y="2585460"/>
            <a:ext cx="459286" cy="7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10" y="462054"/>
            <a:ext cx="11368926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>
                <a:solidFill>
                  <a:srgbClr val="00B0F0"/>
                </a:solidFill>
              </a:rPr>
              <a:t>Специальные </a:t>
            </a:r>
            <a:r>
              <a:rPr lang="ru-RU" sz="3100" b="1" dirty="0" smtClean="0">
                <a:solidFill>
                  <a:srgbClr val="00B0F0"/>
                </a:solidFill>
              </a:rPr>
              <a:t>рецептуры </a:t>
            </a:r>
            <a:r>
              <a:rPr lang="ru-RU" sz="3100" dirty="0" smtClean="0">
                <a:solidFill>
                  <a:srgbClr val="00B0F0"/>
                </a:solidFill>
              </a:rPr>
              <a:t>– решение для стирки </a:t>
            </a:r>
            <a:r>
              <a:rPr lang="ru-RU" sz="3100" b="1" dirty="0" smtClean="0">
                <a:solidFill>
                  <a:srgbClr val="00B0F0"/>
                </a:solidFill>
              </a:rPr>
              <a:t>любой</a:t>
            </a:r>
            <a:r>
              <a:rPr lang="ru-RU" sz="3100" dirty="0" smtClean="0">
                <a:solidFill>
                  <a:srgbClr val="00B0F0"/>
                </a:solidFill>
              </a:rPr>
              <a:t> сложности </a:t>
            </a:r>
            <a:endParaRPr lang="ru-RU" sz="2700" dirty="0">
              <a:solidFill>
                <a:srgbClr val="00B0F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86" y="195435"/>
            <a:ext cx="2068239" cy="10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92100" y="6293855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4073" y="86268"/>
            <a:ext cx="11861629" cy="103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0000"/>
                </a:solidFill>
              </a:rPr>
              <a:t>НОВАЯ ФАСОВКА!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00B0F0"/>
                </a:solidFill>
              </a:rPr>
              <a:t>Жидкие моющие средства для стирки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8" y="1760779"/>
            <a:ext cx="592978" cy="8293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59" y="1710843"/>
            <a:ext cx="993080" cy="9930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27" y="1787617"/>
            <a:ext cx="650145" cy="9756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16" y="1735459"/>
            <a:ext cx="761077" cy="10150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83" y="1805132"/>
            <a:ext cx="554971" cy="940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37" y="3213278"/>
            <a:ext cx="899182" cy="25014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45" y="3213278"/>
            <a:ext cx="854102" cy="2501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79" y="3213278"/>
            <a:ext cx="882488" cy="2501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36" y="3287450"/>
            <a:ext cx="836809" cy="25014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1" y="3287450"/>
            <a:ext cx="893631" cy="25014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92" y="3213278"/>
            <a:ext cx="929124" cy="25014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98" y="1685828"/>
            <a:ext cx="800318" cy="12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62765" y="3207026"/>
            <a:ext cx="9035591" cy="230256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36" y="338138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10. Концентрированное </a:t>
            </a:r>
            <a:r>
              <a:rPr lang="ru-RU" sz="3200" b="1" dirty="0"/>
              <a:t>средство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                    для </a:t>
            </a:r>
            <a:r>
              <a:rPr lang="ru-RU" sz="3200" dirty="0"/>
              <a:t>стирки </a:t>
            </a:r>
            <a:r>
              <a:rPr lang="ru-RU" sz="3200" b="1" dirty="0"/>
              <a:t>черного </a:t>
            </a:r>
            <a:r>
              <a:rPr lang="ru-RU" sz="3200" b="1" dirty="0" smtClean="0"/>
              <a:t>белья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3" y="1822450"/>
            <a:ext cx="2090952" cy="313084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890049" y="3555002"/>
            <a:ext cx="8808308" cy="300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Сохраняет черный цвет и ухаживает за тканью</a:t>
            </a:r>
          </a:p>
          <a:p>
            <a:r>
              <a:rPr lang="ru-RU" dirty="0" smtClean="0"/>
              <a:t>Предотвращает появление белесости и застиранности</a:t>
            </a:r>
            <a:endParaRPr lang="ru-RU" b="1" dirty="0" smtClean="0"/>
          </a:p>
          <a:p>
            <a:r>
              <a:rPr lang="ru-RU" dirty="0" smtClean="0"/>
              <a:t>Не содержит агрессивных химических веществ</a:t>
            </a:r>
          </a:p>
          <a:p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95593"/>
            <a:ext cx="1245703" cy="101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endParaRPr lang="ru-RU" sz="1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962386" y="2079898"/>
            <a:ext cx="1430734" cy="668756"/>
            <a:chOff x="1335471" y="2345855"/>
            <a:chExt cx="1430734" cy="6687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471" y="234585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134705">
              <a:off x="1477158" y="246684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" y="2648469"/>
            <a:ext cx="1258738" cy="35234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37" y="1497573"/>
            <a:ext cx="1007699" cy="14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93423" y="2261253"/>
            <a:ext cx="9362258" cy="3879589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56044" y="1378147"/>
            <a:ext cx="1647156" cy="10916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85" y="139552"/>
            <a:ext cx="2191025" cy="10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21" y="13955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11. Концентрированный бальзам  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rgbClr val="92D050"/>
                </a:solidFill>
              </a:rPr>
              <a:t>                           </a:t>
            </a:r>
            <a:r>
              <a:rPr lang="ru-RU" sz="3200" dirty="0" smtClean="0">
                <a:solidFill>
                  <a:srgbClr val="92D050"/>
                </a:solidFill>
              </a:rPr>
              <a:t>для </a:t>
            </a:r>
            <a:r>
              <a:rPr lang="ru-RU" sz="3200" dirty="0">
                <a:solidFill>
                  <a:srgbClr val="92D050"/>
                </a:solidFill>
              </a:rPr>
              <a:t>стирки </a:t>
            </a:r>
            <a:r>
              <a:rPr lang="ru-RU" sz="3200" b="1" dirty="0">
                <a:solidFill>
                  <a:srgbClr val="92D050"/>
                </a:solidFill>
              </a:rPr>
              <a:t>спортивной </a:t>
            </a:r>
            <a:r>
              <a:rPr lang="ru-RU" sz="3200" b="1" dirty="0" smtClean="0">
                <a:solidFill>
                  <a:srgbClr val="92D050"/>
                </a:solidFill>
              </a:rPr>
              <a:t>одежды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1" y="1535806"/>
            <a:ext cx="1438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764690" y="2492710"/>
            <a:ext cx="9090991" cy="372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спортивной одежды и обуви, пуховиков и горнолыжных комбинезонов, термобелья и микрофибры, синтетических, натуральных и смешанных тканей.</a:t>
            </a:r>
          </a:p>
          <a:p>
            <a:pPr marL="0" indent="0">
              <a:buNone/>
            </a:pPr>
            <a:r>
              <a:rPr lang="ru-RU" dirty="0" smtClean="0"/>
              <a:t>Уникальный состав тщательно отстирывает загрязнения и сохраняет первоначальные свойства вещей:</a:t>
            </a:r>
          </a:p>
          <a:p>
            <a:pPr lvl="1"/>
            <a:r>
              <a:rPr lang="ru-RU" sz="1800" dirty="0" smtClean="0"/>
              <a:t>Воздухопроницаемость, водонепроницаемость мембранных тканей, защиту от ветра</a:t>
            </a:r>
          </a:p>
          <a:p>
            <a:pPr lvl="1"/>
            <a:r>
              <a:rPr lang="ru-RU" sz="1800" dirty="0" smtClean="0"/>
              <a:t>Структуру, форму и свойства пуха и пера</a:t>
            </a:r>
          </a:p>
          <a:p>
            <a:pPr lvl="1"/>
            <a:r>
              <a:rPr lang="ru-RU" sz="1800" dirty="0" smtClean="0"/>
              <a:t>Температурную защиту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6215" y="621526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endParaRPr lang="ru-RU" sz="14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358173" y="1478112"/>
            <a:ext cx="1430734" cy="668756"/>
            <a:chOff x="1335471" y="2345855"/>
            <a:chExt cx="1430734" cy="66875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471" y="234585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 rot="21134705">
              <a:off x="1477158" y="246684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</a:t>
              </a:r>
              <a:r>
                <a:rPr lang="ru-RU" b="1" dirty="0" smtClean="0">
                  <a:solidFill>
                    <a:schemeClr val="bg1"/>
                  </a:solidFill>
                </a:rPr>
                <a:t>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1" y="2264397"/>
            <a:ext cx="1296797" cy="3876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10" y="678653"/>
            <a:ext cx="1420575" cy="14205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44" y="1330307"/>
            <a:ext cx="1653563" cy="12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10" y="462054"/>
            <a:ext cx="11368926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00B0F0"/>
                </a:solidFill>
              </a:rPr>
              <a:t>Специальные рецептуры – решение для стирки любой сложности </a:t>
            </a:r>
            <a:endParaRPr lang="ru-RU" sz="2700" b="1" dirty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" y="2661609"/>
            <a:ext cx="771965" cy="6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92" y="2661609"/>
            <a:ext cx="921765" cy="6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86" y="195435"/>
            <a:ext cx="2068239" cy="10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92100" y="6293855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Объем: 750 мл</a:t>
            </a:r>
            <a:r>
              <a:rPr lang="en-US" sz="1400" b="1" dirty="0" smtClean="0">
                <a:solidFill>
                  <a:srgbClr val="00B0F0"/>
                </a:solidFill>
              </a:rPr>
              <a:t>. </a:t>
            </a:r>
            <a:endParaRPr lang="ru-RU" sz="1400" b="1" dirty="0">
              <a:solidFill>
                <a:srgbClr val="00B0F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4073" y="86268"/>
            <a:ext cx="11861629" cy="103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B0F0"/>
                </a:solidFill>
              </a:rPr>
              <a:t>Жидкие моющие средства для стирки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42" y="3526244"/>
            <a:ext cx="1101832" cy="2797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23" y="3564709"/>
            <a:ext cx="1136819" cy="265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82" y="3545387"/>
            <a:ext cx="1095749" cy="2761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0" y="3556515"/>
            <a:ext cx="1079438" cy="2671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63" y="3556515"/>
            <a:ext cx="1190970" cy="2781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95" y="3579627"/>
            <a:ext cx="1059901" cy="2690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56" y="3575162"/>
            <a:ext cx="1067163" cy="26340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89" y="3545387"/>
            <a:ext cx="1140434" cy="27592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95" y="3540596"/>
            <a:ext cx="1065030" cy="27714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74" y="2673494"/>
            <a:ext cx="918459" cy="6130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42" y="2673494"/>
            <a:ext cx="855236" cy="625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0" y="2673494"/>
            <a:ext cx="972812" cy="6158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12" y="2718099"/>
            <a:ext cx="989721" cy="657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01" y="2638325"/>
            <a:ext cx="908842" cy="666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30" y="2682816"/>
            <a:ext cx="856009" cy="642007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4" y="1663554"/>
            <a:ext cx="592978" cy="829340"/>
          </a:xfrm>
          <a:prstGeom prst="rect">
            <a:avLst/>
          </a:prstGeom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8" y="1548194"/>
            <a:ext cx="993080" cy="993080"/>
          </a:xfrm>
          <a:prstGeom prst="rect">
            <a:avLst/>
          </a:prstGeom>
        </p:spPr>
      </p:pic>
      <p:pic>
        <p:nvPicPr>
          <p:cNvPr id="2050" name="Рисунок 20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397" y="1628399"/>
            <a:ext cx="650145" cy="975661"/>
          </a:xfrm>
          <a:prstGeom prst="rect">
            <a:avLst/>
          </a:prstGeom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00" y="1620993"/>
            <a:ext cx="554971" cy="940629"/>
          </a:xfrm>
          <a:prstGeom prst="rect">
            <a:avLst/>
          </a:prstGeom>
        </p:spPr>
      </p:pic>
      <p:pic>
        <p:nvPicPr>
          <p:cNvPr id="2055" name="Рисунок 20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07" y="1548194"/>
            <a:ext cx="761077" cy="1015086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25" y="1605766"/>
            <a:ext cx="834250" cy="1112333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77" y="1653313"/>
            <a:ext cx="635873" cy="953810"/>
          </a:xfrm>
          <a:prstGeom prst="rect">
            <a:avLst/>
          </a:prstGeom>
        </p:spPr>
      </p:pic>
      <p:pic>
        <p:nvPicPr>
          <p:cNvPr id="2061" name="Рисунок 206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252" y="1663554"/>
            <a:ext cx="829340" cy="829340"/>
          </a:xfrm>
          <a:prstGeom prst="rect">
            <a:avLst/>
          </a:prstGeom>
        </p:spPr>
      </p:pic>
      <p:pic>
        <p:nvPicPr>
          <p:cNvPr id="2062" name="Рисунок 206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05" y="2622981"/>
            <a:ext cx="1026120" cy="684080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92" y="1665050"/>
            <a:ext cx="798767" cy="798767"/>
          </a:xfrm>
          <a:prstGeom prst="rect">
            <a:avLst/>
          </a:prstGeom>
        </p:spPr>
      </p:pic>
      <p:pic>
        <p:nvPicPr>
          <p:cNvPr id="2064" name="Рисунок 206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31" y="3568848"/>
            <a:ext cx="1104139" cy="2743203"/>
          </a:xfrm>
          <a:prstGeom prst="rect">
            <a:avLst/>
          </a:prstGeom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88" y="1481129"/>
            <a:ext cx="672858" cy="1009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09" y="2630595"/>
            <a:ext cx="922106" cy="691580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8123">
            <a:off x="6592827" y="3093558"/>
            <a:ext cx="567594" cy="3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08" y="1618974"/>
            <a:ext cx="602056" cy="9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19700" y="2951923"/>
            <a:ext cx="8995222" cy="2998306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99" y="270569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</a:rPr>
              <a:t>12. Концентрированный гель</a:t>
            </a:r>
            <a:r>
              <a:rPr lang="ru-RU" sz="3200" dirty="0" smtClean="0">
                <a:solidFill>
                  <a:srgbClr val="FF6600"/>
                </a:solidFill>
              </a:rPr>
              <a:t> </a:t>
            </a:r>
            <a:r>
              <a:rPr lang="ru-RU" sz="3200" dirty="0">
                <a:solidFill>
                  <a:srgbClr val="FF6600"/>
                </a:solidFill>
              </a:rPr>
              <a:t> </a:t>
            </a:r>
            <a:r>
              <a:rPr lang="ru-RU" sz="3200" dirty="0" smtClean="0">
                <a:solidFill>
                  <a:srgbClr val="FF6600"/>
                </a:solidFill>
              </a:rPr>
              <a:t/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>
                <a:solidFill>
                  <a:srgbClr val="FF6600"/>
                </a:solidFill>
              </a:rPr>
              <a:t>	</a:t>
            </a:r>
            <a:r>
              <a:rPr lang="ru-RU" sz="3200" dirty="0" smtClean="0">
                <a:solidFill>
                  <a:srgbClr val="FF6600"/>
                </a:solidFill>
              </a:rPr>
              <a:t>                для стирки </a:t>
            </a:r>
            <a:r>
              <a:rPr lang="ru-RU" sz="3200" b="1" dirty="0" smtClean="0">
                <a:solidFill>
                  <a:srgbClr val="FF6600"/>
                </a:solidFill>
              </a:rPr>
              <a:t>цветного</a:t>
            </a:r>
            <a:r>
              <a:rPr lang="ru-RU" sz="3200" dirty="0" smtClean="0">
                <a:solidFill>
                  <a:srgbClr val="FF6600"/>
                </a:solidFill>
              </a:rPr>
              <a:t> белья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961" y="3018324"/>
            <a:ext cx="8917638" cy="2958410"/>
          </a:xfrm>
        </p:spPr>
        <p:txBody>
          <a:bodyPr>
            <a:normAutofit/>
          </a:bodyPr>
          <a:lstStyle/>
          <a:p>
            <a:r>
              <a:rPr lang="ru-RU" dirty="0" smtClean="0"/>
              <a:t>С активной </a:t>
            </a:r>
            <a:r>
              <a:rPr lang="ru-RU" dirty="0"/>
              <a:t>формулой защиты цвета</a:t>
            </a:r>
          </a:p>
          <a:p>
            <a:r>
              <a:rPr lang="ru-RU" dirty="0"/>
              <a:t>Для цветных изделий из синтетических и хлопчатобумажных тканей</a:t>
            </a:r>
          </a:p>
          <a:p>
            <a:r>
              <a:rPr lang="ru-RU" dirty="0"/>
              <a:t>Глубоко проникает в волокна ткани, сохраняет яркость </a:t>
            </a:r>
            <a:r>
              <a:rPr lang="ru-RU" dirty="0" smtClean="0"/>
              <a:t>красок</a:t>
            </a:r>
          </a:p>
          <a:p>
            <a:r>
              <a:rPr lang="ru-RU" dirty="0" smtClean="0"/>
              <a:t>Придает </a:t>
            </a:r>
            <a:r>
              <a:rPr lang="ru-RU" dirty="0"/>
              <a:t>белью мягкость и аромат свежести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1" y="1825625"/>
            <a:ext cx="2090952" cy="3130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endParaRPr lang="ru-RU" sz="14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753702" y="2003699"/>
            <a:ext cx="1430734" cy="668756"/>
            <a:chOff x="1335471" y="2345855"/>
            <a:chExt cx="1430734" cy="66875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471" y="234585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21134705">
              <a:off x="1477158" y="246684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9706644" y="1944216"/>
            <a:ext cx="1647156" cy="10916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1" y="2490033"/>
            <a:ext cx="1246461" cy="3533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61" y="1003383"/>
            <a:ext cx="1148316" cy="17232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03" y="1959237"/>
            <a:ext cx="1748123" cy="10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07126" y="2721508"/>
            <a:ext cx="9183756" cy="2980438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28" y="338138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13. </a:t>
            </a:r>
            <a:r>
              <a:rPr lang="ru-RU" sz="3200" b="1" dirty="0">
                <a:solidFill>
                  <a:srgbClr val="00B0F0"/>
                </a:solidFill>
              </a:rPr>
              <a:t>Универсальный </a:t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                концентрированный </a:t>
            </a:r>
            <a:r>
              <a:rPr lang="ru-RU" sz="3200" b="1" dirty="0">
                <a:solidFill>
                  <a:srgbClr val="00B0F0"/>
                </a:solidFill>
              </a:rPr>
              <a:t>гель </a:t>
            </a:r>
            <a:r>
              <a:rPr lang="ru-RU" sz="3200" dirty="0">
                <a:solidFill>
                  <a:srgbClr val="00B0F0"/>
                </a:solidFill>
              </a:rPr>
              <a:t>для стирки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9544" y="2866731"/>
            <a:ext cx="8777852" cy="2999194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Активная формула с эффектом интенсивного пятноудаления.</a:t>
            </a:r>
          </a:p>
          <a:p>
            <a:r>
              <a:rPr lang="ru-RU" dirty="0" smtClean="0"/>
              <a:t>Для изделий из хлопчатобумажных, синтетических и смесовых тканей всех цветов.</a:t>
            </a:r>
          </a:p>
          <a:p>
            <a:r>
              <a:rPr lang="ru-RU" dirty="0" smtClean="0"/>
              <a:t>Бережно заботится о цвете и волокнах тканей, не повреждая их структуру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endParaRPr lang="ru-RU" sz="14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495610" y="1947940"/>
            <a:ext cx="1430734" cy="668756"/>
            <a:chOff x="1335471" y="2345855"/>
            <a:chExt cx="1430734" cy="66875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471" y="234585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21134705">
              <a:off x="1477158" y="246684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9909741" y="1660281"/>
            <a:ext cx="1647156" cy="10916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2131" y="1523893"/>
            <a:ext cx="399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95</a:t>
            </a:r>
            <a:r>
              <a:rPr lang="ru-RU" sz="24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9" y="2383283"/>
            <a:ext cx="1335184" cy="37143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81" y="1180673"/>
            <a:ext cx="823411" cy="13956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41" y="1665546"/>
            <a:ext cx="1717655" cy="10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45522" y="3339550"/>
            <a:ext cx="8963382" cy="241189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22" y="493154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14. Концентрированное </a:t>
            </a:r>
            <a:r>
              <a:rPr lang="ru-RU" sz="3200" b="1" dirty="0"/>
              <a:t>средство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	                 </a:t>
            </a:r>
            <a:r>
              <a:rPr lang="ru-RU" sz="3200" dirty="0" smtClean="0"/>
              <a:t>для стирки </a:t>
            </a:r>
            <a:r>
              <a:rPr lang="ru-RU" sz="3200" b="1" dirty="0"/>
              <a:t>белого </a:t>
            </a:r>
            <a:r>
              <a:rPr lang="ru-RU" sz="3200" b="1" dirty="0" smtClean="0"/>
              <a:t>белья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497" y="3614669"/>
            <a:ext cx="8474858" cy="2097018"/>
          </a:xfrm>
        </p:spPr>
        <p:txBody>
          <a:bodyPr/>
          <a:lstStyle/>
          <a:p>
            <a:r>
              <a:rPr lang="ru-RU" dirty="0" smtClean="0"/>
              <a:t>Сияющая белизна, мягкость и свежесть</a:t>
            </a:r>
          </a:p>
          <a:p>
            <a:r>
              <a:rPr lang="ru-RU" dirty="0" smtClean="0"/>
              <a:t>Универсальный - для всех видов ткани</a:t>
            </a:r>
          </a:p>
          <a:p>
            <a:r>
              <a:rPr lang="ru-RU" dirty="0" smtClean="0"/>
              <a:t>Предотвращает появление серого, желтого и других нежелательных оттенков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4" y="1778276"/>
            <a:ext cx="2090952" cy="31308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endParaRPr lang="ru-RU" sz="14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70" y="2509468"/>
            <a:ext cx="1245945" cy="96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127130" y="2320780"/>
            <a:ext cx="1430734" cy="668756"/>
            <a:chOff x="1335471" y="2345855"/>
            <a:chExt cx="1430734" cy="66875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471" y="234585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21134705">
              <a:off x="1477158" y="246684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10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7" y="2495302"/>
            <a:ext cx="1345894" cy="36234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82" y="1227570"/>
            <a:ext cx="1524047" cy="20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63" y="986745"/>
            <a:ext cx="940164" cy="148636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71480" y="2538136"/>
            <a:ext cx="9037737" cy="349498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34" y="2588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15. Концентрированный </a:t>
            </a:r>
            <a:r>
              <a:rPr lang="ru-RU" sz="3200" b="1" dirty="0">
                <a:solidFill>
                  <a:srgbClr val="0070C0"/>
                </a:solidFill>
              </a:rPr>
              <a:t>бальзам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    </a:t>
            </a:r>
            <a:r>
              <a:rPr lang="ru-RU" sz="3200" dirty="0" smtClean="0">
                <a:solidFill>
                  <a:srgbClr val="0070C0"/>
                </a:solidFill>
              </a:rPr>
              <a:t>для </a:t>
            </a:r>
            <a:r>
              <a:rPr lang="ru-RU" sz="3200" dirty="0">
                <a:solidFill>
                  <a:srgbClr val="0070C0"/>
                </a:solidFill>
              </a:rPr>
              <a:t>ежедневной стирки </a:t>
            </a:r>
            <a:r>
              <a:rPr lang="ru-RU" sz="3200" b="1" dirty="0">
                <a:solidFill>
                  <a:srgbClr val="0070C0"/>
                </a:solidFill>
              </a:rPr>
              <a:t>деликатных вещей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361" y="2809205"/>
            <a:ext cx="8698339" cy="3196949"/>
          </a:xfrm>
        </p:spPr>
        <p:txBody>
          <a:bodyPr/>
          <a:lstStyle/>
          <a:p>
            <a:r>
              <a:rPr lang="ru-RU" dirty="0" smtClean="0"/>
              <a:t>Эффективно и бережно отстирывает деликатные вещи при низкой температуре</a:t>
            </a:r>
          </a:p>
          <a:p>
            <a:r>
              <a:rPr lang="ru-RU" dirty="0"/>
              <a:t>Пшеничный протеин сохраняет первоначальный вид </a:t>
            </a:r>
            <a:r>
              <a:rPr lang="ru-RU" dirty="0" smtClean="0"/>
              <a:t>вещей</a:t>
            </a:r>
          </a:p>
          <a:p>
            <a:r>
              <a:rPr lang="ru-RU" dirty="0" smtClean="0"/>
              <a:t>Подходит для шёлка, хлопка, шерсти, синтетики, пуха, пера, </a:t>
            </a:r>
            <a:r>
              <a:rPr lang="ru-RU" dirty="0"/>
              <a:t>мембранных </a:t>
            </a:r>
            <a:r>
              <a:rPr lang="ru-RU" dirty="0" smtClean="0"/>
              <a:t>тканей и тканей с пропиткой и покрытием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27" y="225191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5" y="1769168"/>
            <a:ext cx="1438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375 мл</a:t>
            </a:r>
            <a:endParaRPr lang="ru-RU" sz="1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435920" y="1710592"/>
            <a:ext cx="1430734" cy="668756"/>
            <a:chOff x="1402262" y="2216585"/>
            <a:chExt cx="1430734" cy="66875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262" y="221658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rot="21134705">
              <a:off x="1543949" y="2337573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5</a:t>
              </a:r>
              <a:r>
                <a:rPr lang="ru-RU" b="1" dirty="0" smtClean="0">
                  <a:solidFill>
                    <a:schemeClr val="bg1"/>
                  </a:solidFill>
                </a:rPr>
                <a:t>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9706644" y="1595021"/>
            <a:ext cx="1647156" cy="10916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4" y="2538136"/>
            <a:ext cx="1136363" cy="33280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44" y="1568053"/>
            <a:ext cx="1706056" cy="12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779" y="180755"/>
            <a:ext cx="1787076" cy="87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8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Дополнительная информация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88270"/>
              </p:ext>
            </p:extLst>
          </p:nvPr>
        </p:nvGraphicFramePr>
        <p:xfrm>
          <a:off x="554107" y="1046923"/>
          <a:ext cx="11333092" cy="539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609"/>
                <a:gridCol w="765397"/>
                <a:gridCol w="2955235"/>
                <a:gridCol w="1166191"/>
                <a:gridCol w="1325218"/>
                <a:gridCol w="1351721"/>
                <a:gridCol w="1285461"/>
                <a:gridCol w="728870"/>
                <a:gridCol w="861390"/>
              </a:tblGrid>
              <a:tr h="493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Артикул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Название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стирок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выстиранного сухого белья, кг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Температурный режим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ШК бутылки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Штук в Коробке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Коробок на паллете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74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Концентрированное средство для стирки черного белья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375мл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4013356375711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98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Концентрированный бальзам для стирки спортивной одежды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375мл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12,5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30-40</a:t>
                      </a:r>
                      <a:r>
                        <a:rPr lang="ru-RU" sz="1400" dirty="0" smtClean="0"/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4013356375612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77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Концентрированный гель для стирки цветного белья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375мл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4013356375513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57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Универсальный концентрированный гель для стирки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375мл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20-95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4013356375216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Концентрированное средство для стирки белого белья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375мл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 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30-60</a:t>
                      </a:r>
                      <a:r>
                        <a:rPr lang="ru-RU" sz="1400" dirty="0" smtClean="0"/>
                        <a:t>˚С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4013356375810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03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Концентрированный бальзам для ежедневной стирки деликатных вещей </a:t>
                      </a:r>
                      <a:r>
                        <a:rPr lang="ru-RU" sz="14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Domal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375мл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</a:t>
                      </a:r>
                      <a:r>
                        <a:rPr lang="ru-RU" sz="1400" dirty="0" smtClean="0"/>
                        <a:t>˚С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4013356375315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0" y="1827075"/>
            <a:ext cx="855235" cy="64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3" y="4953661"/>
            <a:ext cx="945636" cy="6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0" y="3503056"/>
            <a:ext cx="918459" cy="6130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0" y="2660343"/>
            <a:ext cx="855236" cy="6253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3" y="4252451"/>
            <a:ext cx="972812" cy="6158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0" y="5718997"/>
            <a:ext cx="952054" cy="7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00" y="3317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>16</a:t>
            </a:r>
            <a:r>
              <a:rPr lang="en-US" sz="4000" b="1" dirty="0" smtClean="0"/>
              <a:t>. </a:t>
            </a:r>
            <a:r>
              <a:rPr lang="ru-RU" sz="4000" dirty="0" smtClean="0"/>
              <a:t>Чистящее </a:t>
            </a:r>
            <a:r>
              <a:rPr lang="ru-RU" sz="4000" dirty="0"/>
              <a:t>средство для </a:t>
            </a:r>
            <a:r>
              <a:rPr lang="ru-RU" sz="4000" b="1" dirty="0" smtClean="0"/>
              <a:t>стеклокерамических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        поверхностей</a:t>
            </a:r>
            <a:r>
              <a:rPr lang="ru-RU" sz="4000" dirty="0" smtClean="0"/>
              <a:t>, с силиконом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55" y="19425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93423" y="2538136"/>
            <a:ext cx="9037737" cy="349498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Удаляет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пригоревшие загрязнения не царапая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поверхность</a:t>
            </a:r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поверхности защитную силиконовую пленку, предохраняющую от загрязнений и повреждений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Придает стойкий блеск и ухоженный вид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Удаляет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неприятные запахи и придает аромат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свежести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Продлевает срок службы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Экономичный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бережный, деликатный уход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748" y="1461851"/>
            <a:ext cx="804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Ухоженный внешний вид и идеальный стойкий блеск!!!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100" y="6293855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</a:t>
            </a:r>
            <a:r>
              <a:rPr lang="en-US" sz="1400" b="1" dirty="0" smtClean="0"/>
              <a:t>25</a:t>
            </a:r>
            <a:r>
              <a:rPr lang="ru-RU" sz="1400" b="1" dirty="0" smtClean="0"/>
              <a:t>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7" y="2024662"/>
            <a:ext cx="1677181" cy="40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14" y="7446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>17</a:t>
            </a:r>
            <a:r>
              <a:rPr lang="en-US" sz="4000" b="1" dirty="0" smtClean="0"/>
              <a:t>. </a:t>
            </a:r>
            <a:r>
              <a:rPr lang="ru-RU" sz="3600" dirty="0"/>
              <a:t>Ч</a:t>
            </a:r>
            <a:r>
              <a:rPr lang="ru-RU" sz="3600" dirty="0" smtClean="0"/>
              <a:t>истящее </a:t>
            </a:r>
            <a:r>
              <a:rPr lang="ru-RU" sz="3600" dirty="0"/>
              <a:t>средство для </a:t>
            </a:r>
            <a:r>
              <a:rPr lang="ru-RU" sz="3600" b="1" dirty="0"/>
              <a:t>изделий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       из </a:t>
            </a:r>
            <a:r>
              <a:rPr lang="ru-RU" sz="3600" b="1" dirty="0"/>
              <a:t>нержавеющей стали </a:t>
            </a:r>
            <a:r>
              <a:rPr lang="ru-RU" dirty="0"/>
              <a:t/>
            </a:r>
            <a:br>
              <a:rPr lang="ru-RU" dirty="0"/>
            </a:br>
            <a:r>
              <a:rPr lang="en-US" sz="2000" b="1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105" y="2661003"/>
            <a:ext cx="9037737" cy="3804681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Эффективно и деликатно чистит любые металлические поверхности и предметы</a:t>
            </a:r>
            <a:endParaRPr lang="ru-RU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Быстро и эффективно удаляет жир, грязь, известковые отложения, следы от пальцев и капель воды.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Придает великолепный сияющий блеск обрабатываемым изделиям без полировки.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Образует на поверхности защитную пленку, которая препятствует быстрому повторному </a:t>
            </a:r>
            <a:r>
              <a:rPr lang="ru-RU" sz="2000" b="1" dirty="0" smtClean="0">
                <a:solidFill>
                  <a:schemeClr val="tx1"/>
                </a:solidFill>
              </a:rPr>
              <a:t>загрязнению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блегчает </a:t>
            </a:r>
            <a:r>
              <a:rPr lang="ru-RU" sz="2000" b="1" dirty="0">
                <a:solidFill>
                  <a:schemeClr val="tx1"/>
                </a:solidFill>
              </a:rPr>
              <a:t>последующий уход, сохраняет первоначальный внешний вид изделий и продлевает их срок службы.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7400" y="1770941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6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Сияющий блеск и надежная защита изделий из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нержавещей</a:t>
            </a:r>
            <a:r>
              <a:rPr lang="ru-RU" sz="2400" b="1" i="1" dirty="0" smtClean="0">
                <a:solidFill>
                  <a:srgbClr val="FF0000"/>
                </a:solidFill>
              </a:rPr>
              <a:t> стали,                  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меди, никеля, латуни, хрома и других металлов!!!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</a:t>
            </a:r>
            <a:r>
              <a:rPr lang="en-US" sz="1400" b="1" dirty="0" smtClean="0"/>
              <a:t>25</a:t>
            </a:r>
            <a:r>
              <a:rPr lang="ru-RU" sz="1400" b="1" dirty="0" smtClean="0"/>
              <a:t>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" y="1653700"/>
            <a:ext cx="1888852" cy="46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09" y="1551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18</a:t>
            </a:r>
            <a:r>
              <a:rPr lang="en-US" sz="4000" b="1" dirty="0" smtClean="0"/>
              <a:t>. </a:t>
            </a:r>
            <a:r>
              <a:rPr lang="ru-RU" sz="4000" dirty="0" smtClean="0"/>
              <a:t>Средство для чистки </a:t>
            </a:r>
            <a:r>
              <a:rPr lang="ru-RU" sz="4000" b="1" dirty="0" smtClean="0"/>
              <a:t>ванны и сантехники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en-US" sz="2000" b="1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5301" y="1875870"/>
            <a:ext cx="9037737" cy="4548572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очистки сантехники, арматуры, кафеля и других моющихся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поверхностей.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эмалированных, хромированных, пластиковых поверхностей, изделий из нержавеющей стали.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эффективно удаляет известковый налет, мыльные разводы, ржавчину, грязь.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повреждает очищаемую поверхность, не оставляет разводов и царапин. Придает стойкий блеск и ухоженный вид очищаемым изделиям.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Устраняет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неприятные запахи и распространяет нежный аромат безупречной свежести. Образует на поверхности защитный слой, который препятствует быстрому повторному загрязнению.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7044" y="1091999"/>
            <a:ext cx="100584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очищение от грязи и извести!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500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" y="1610230"/>
            <a:ext cx="2317303" cy="39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64" y="161349"/>
            <a:ext cx="9605843" cy="143990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/>
              <a:t>  </a:t>
            </a:r>
            <a:r>
              <a:rPr lang="ru-RU" sz="4000" b="1" dirty="0" smtClean="0"/>
              <a:t>19</a:t>
            </a:r>
            <a:r>
              <a:rPr lang="en-US" sz="4000" b="1" dirty="0" smtClean="0"/>
              <a:t>. </a:t>
            </a:r>
            <a:r>
              <a:rPr lang="ru-RU" sz="4000" dirty="0" smtClean="0"/>
              <a:t>Средство для </a:t>
            </a:r>
            <a:r>
              <a:rPr lang="ru-RU" sz="4000" b="1" dirty="0" smtClean="0"/>
              <a:t>чистки кухонных поверхностей и предметов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8558" y="1744416"/>
            <a:ext cx="9037737" cy="4486830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очистки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кухонных поверхностей и предметов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особых усилий очищает плиты, духовки, варочные панели, вытяжки, кухонную мебель, рабочие поверхности, кафель, раковины, микроволновые печи, холодильники, гриль, сковородки и кастрюли.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эффективно удаляет жир, стойкие застарелые загрязнения, нагар, копоть.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повреждает очищаемую поверхность, не оставляет разводов и царапин. Придает стойкий блеск и ухоженный вид очищаемым изделиям. Устраняет неприятные запахи и распространяет нежный аромат безупречной свежести.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0503" y="1135452"/>
            <a:ext cx="10058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</a:rPr>
              <a:t>                  С активным растворителем жира!!!</a:t>
            </a:r>
            <a:endParaRPr lang="ru-RU" sz="2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500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0" y="1719209"/>
            <a:ext cx="2436458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46" y="189424"/>
            <a:ext cx="10515600" cy="135790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20</a:t>
            </a:r>
            <a:r>
              <a:rPr lang="en-US" sz="4000" b="1" dirty="0" smtClean="0"/>
              <a:t>. </a:t>
            </a:r>
            <a:r>
              <a:rPr lang="ru-RU" sz="4000" dirty="0" smtClean="0">
                <a:cs typeface="Times New Roman" panose="02020603050405020304" pitchFamily="18" charset="0"/>
              </a:rPr>
              <a:t>Средство для чистки </a:t>
            </a:r>
            <a:r>
              <a:rPr lang="ru-RU" sz="4000" b="1" dirty="0" smtClean="0">
                <a:cs typeface="Times New Roman" panose="02020603050405020304" pitchFamily="18" charset="0"/>
              </a:rPr>
              <a:t>стеклянных и </a:t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sz="4000" b="1" dirty="0"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cs typeface="Times New Roman" panose="02020603050405020304" pitchFamily="18" charset="0"/>
              </a:rPr>
              <a:t>    зеркальных поверхностей</a:t>
            </a:r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2000" b="1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52771" y="1889858"/>
            <a:ext cx="9037737" cy="4213656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очистки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ухода за стеклянными, зеркальными и гладкими поверхностями.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особых усилий очищает оконные стекла, оконные и дверные рамы, люстры, витрины, зеркала, столы, автомобильные стекла и диски, кафель, фарфор и фаянс.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повреждает очищаемую поверхность, не оставляет разводов и царапин.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Придает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стойкий блеск и ухоженный вид очищаемым изделиям. Устраняет неприятные запахи и распространяет нежный аромат безупречной свежести.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8917" y="1347391"/>
            <a:ext cx="1005840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оставляет разводов и царапин!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500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3" y="1480701"/>
            <a:ext cx="2436458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6459163" y="2022089"/>
            <a:ext cx="5607830" cy="3671300"/>
          </a:xfrm>
          <a:prstGeom prst="roundRect">
            <a:avLst>
              <a:gd name="adj" fmla="val 5054"/>
            </a:avLst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194" y="2019817"/>
            <a:ext cx="5977719" cy="3671300"/>
          </a:xfrm>
          <a:prstGeom prst="roundRect">
            <a:avLst>
              <a:gd name="adj" fmla="val 5054"/>
            </a:avLst>
          </a:pr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Почему жидкие?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851" y="2717262"/>
            <a:ext cx="5856654" cy="28359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dirty="0"/>
              <a:t>Быстро и полностью </a:t>
            </a:r>
            <a:r>
              <a:rPr lang="ru-RU" sz="2400" b="1" dirty="0"/>
              <a:t>растворяются в воде</a:t>
            </a:r>
            <a:endParaRPr lang="ru-RU" sz="1800" b="1" dirty="0"/>
          </a:p>
          <a:p>
            <a:pPr>
              <a:spcBef>
                <a:spcPts val="600"/>
              </a:spcBef>
            </a:pPr>
            <a:r>
              <a:rPr lang="ru-RU" sz="1800" dirty="0" smtClean="0"/>
              <a:t>В составе </a:t>
            </a:r>
            <a:r>
              <a:rPr lang="ru-RU" sz="2400" b="1" dirty="0"/>
              <a:t>нет </a:t>
            </a:r>
            <a:r>
              <a:rPr lang="ru-RU" sz="2400" b="1" dirty="0" smtClean="0"/>
              <a:t>фосфатов* </a:t>
            </a:r>
            <a:r>
              <a:rPr lang="en-US" sz="1800" dirty="0" smtClean="0"/>
              <a:t>– </a:t>
            </a:r>
            <a:r>
              <a:rPr lang="ru-RU" sz="1800" dirty="0" smtClean="0"/>
              <a:t>безопасно для человека и окружающей среды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Не попадают в дыхательные пути, </a:t>
            </a:r>
            <a:r>
              <a:rPr lang="ru-RU" sz="2400" b="1" dirty="0"/>
              <a:t>не раздражают</a:t>
            </a:r>
            <a:r>
              <a:rPr lang="ru-RU" sz="1800" dirty="0"/>
              <a:t> кожу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Мягкое воздействие, </a:t>
            </a:r>
            <a:r>
              <a:rPr lang="ru-RU" sz="2400" b="1" dirty="0"/>
              <a:t>не разрушают </a:t>
            </a:r>
            <a:r>
              <a:rPr lang="ru-RU" sz="1800" dirty="0"/>
              <a:t>ткань и не смывают краситель</a:t>
            </a:r>
          </a:p>
          <a:p>
            <a:pPr>
              <a:spcBef>
                <a:spcPts val="600"/>
              </a:spcBef>
            </a:pPr>
            <a:r>
              <a:rPr lang="ru-RU" sz="1800" dirty="0" smtClean="0"/>
              <a:t>Легко </a:t>
            </a:r>
            <a:r>
              <a:rPr lang="ru-RU" sz="2400" b="1" dirty="0" smtClean="0"/>
              <a:t>выполаскиваются </a:t>
            </a:r>
            <a:r>
              <a:rPr lang="ru-RU" sz="1800" dirty="0"/>
              <a:t>водой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86" y="195435"/>
            <a:ext cx="2068239" cy="10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459163" y="2730434"/>
            <a:ext cx="5658406" cy="2405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400" b="1" dirty="0"/>
              <a:t>Удобны</a:t>
            </a:r>
            <a:r>
              <a:rPr lang="ru-RU" sz="1800" dirty="0"/>
              <a:t> при обработке сильно загрязненных участков (наносятся на пятна)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2400" b="1" dirty="0"/>
              <a:t>Универсальны</a:t>
            </a:r>
            <a:r>
              <a:rPr lang="ru-RU" sz="1800" dirty="0" smtClean="0"/>
              <a:t>. В линейке представлены средства для любых, даже самых деликатных тканей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2400" b="1" dirty="0"/>
              <a:t>Надежны</a:t>
            </a:r>
            <a:r>
              <a:rPr lang="ru-RU" sz="1800" dirty="0" smtClean="0"/>
              <a:t> </a:t>
            </a:r>
            <a:r>
              <a:rPr lang="ru-RU" sz="1800" dirty="0"/>
              <a:t>в хранении и транспортировке (не рассыпаются, не намокают</a:t>
            </a:r>
            <a:r>
              <a:rPr lang="ru-RU" sz="1800" dirty="0" smtClean="0"/>
              <a:t>) – </a:t>
            </a:r>
            <a:r>
              <a:rPr lang="en-US" sz="1800" dirty="0" smtClean="0"/>
              <a:t>t</a:t>
            </a:r>
            <a:r>
              <a:rPr lang="ru-RU" sz="1800" dirty="0" smtClean="0"/>
              <a:t> хранения </a:t>
            </a:r>
            <a:r>
              <a:rPr lang="en-US" sz="1800" dirty="0" smtClean="0"/>
              <a:t>8-40°C</a:t>
            </a:r>
            <a:endParaRPr lang="ru-RU" sz="1800" dirty="0" smtClean="0"/>
          </a:p>
          <a:p>
            <a:pPr>
              <a:spcBef>
                <a:spcPts val="600"/>
              </a:spcBef>
            </a:pPr>
            <a:endParaRPr lang="ru-RU" sz="1400" dirty="0"/>
          </a:p>
          <a:p>
            <a:pPr>
              <a:spcBef>
                <a:spcPts val="600"/>
              </a:spcBef>
            </a:pPr>
            <a:endParaRPr lang="en-US" sz="1400" dirty="0"/>
          </a:p>
          <a:p>
            <a:pPr>
              <a:spcBef>
                <a:spcPts val="600"/>
              </a:spcBef>
            </a:pPr>
            <a:endParaRPr lang="ru-RU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сохраненные данные 10"/>
          <p:cNvSpPr/>
          <p:nvPr/>
        </p:nvSpPr>
        <p:spPr>
          <a:xfrm rot="10800000">
            <a:off x="684658" y="1583037"/>
            <a:ext cx="4394579" cy="887207"/>
          </a:xfrm>
          <a:prstGeom prst="flowChartOnlineStorag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3950" y="1727429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3200" b="1" dirty="0">
                <a:solidFill>
                  <a:prstClr val="black"/>
                </a:solidFill>
              </a:rPr>
              <a:t>Безопасность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 rot="10800000">
            <a:off x="6992306" y="1598957"/>
            <a:ext cx="4394579" cy="887207"/>
          </a:xfrm>
          <a:prstGeom prst="flowChartOnlineStorage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41598" y="1743349"/>
            <a:ext cx="2945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3200" b="1" dirty="0"/>
              <a:t>Эффективность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194" y="6133812"/>
            <a:ext cx="10682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*</a:t>
            </a:r>
            <a:r>
              <a:rPr lang="ru-RU" sz="1400" dirty="0" smtClean="0"/>
              <a:t>Фосфаты - химические соединения фосфорной </a:t>
            </a:r>
            <a:r>
              <a:rPr lang="ru-RU" sz="1400" dirty="0"/>
              <a:t>кислоты</a:t>
            </a:r>
            <a:r>
              <a:rPr lang="ru-RU" sz="1400" dirty="0" smtClean="0"/>
              <a:t> и различных металлов, негативно влияющие на иммунную систему человека.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09" y="1551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21</a:t>
            </a:r>
            <a:r>
              <a:rPr lang="en-US" sz="4000" b="1" dirty="0" smtClean="0"/>
              <a:t>.</a:t>
            </a:r>
            <a:r>
              <a:rPr lang="ru-RU" sz="4000" dirty="0" smtClean="0"/>
              <a:t> </a:t>
            </a:r>
            <a:r>
              <a:rPr lang="ru-RU" sz="3600" dirty="0" smtClean="0"/>
              <a:t>Средство для чистки </a:t>
            </a:r>
            <a:r>
              <a:rPr lang="ru-RU" sz="3600" b="1" dirty="0" smtClean="0"/>
              <a:t>пластмассовых поверхностей </a:t>
            </a:r>
            <a:r>
              <a:rPr lang="ru-RU" sz="3600" dirty="0" smtClean="0"/>
              <a:t>и        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>    предметов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2000" b="1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1026" y="1600698"/>
            <a:ext cx="9037737" cy="4627184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500" dirty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очистки и ухода за всеми видами пластиковых и ламинированных поверхностей.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особых усилий очищает садовую и комнатную пластиковую мебель, приборные панели и пластиковые детали автомобиля, оконные и дверные рамы, пластиковые панели в доме, корпуса бытовой техники и другие изделия из пластмассы.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эффективно удаляет пыль, жир и другие стойкие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загрязнения.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повреждает очищаемую поверхность, не оставляет разводов и царапин. Придает стойкий блеск и ухоженный вид очищаемым изделиям. Устраняет неприятные запахи и распространяет нежный аромат безупречной свежести.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67851" y="1038629"/>
            <a:ext cx="100584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i="1" dirty="0" smtClean="0">
                <a:solidFill>
                  <a:srgbClr val="FF0000"/>
                </a:solidFill>
              </a:rPr>
              <a:t>  </a:t>
            </a:r>
            <a:r>
              <a:rPr lang="ru-RU" sz="1600" b="1" i="1" dirty="0" smtClean="0">
                <a:solidFill>
                  <a:srgbClr val="FF0000"/>
                </a:solidFill>
              </a:rPr>
              <a:t>                    </a:t>
            </a:r>
            <a:r>
              <a:rPr lang="en-US" sz="1600" b="1" i="1" dirty="0" smtClean="0">
                <a:solidFill>
                  <a:srgbClr val="FF0000"/>
                </a:solidFill>
              </a:rPr>
              <a:t> 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>
                <a:solidFill>
                  <a:srgbClr val="FF0000"/>
                </a:solidFill>
              </a:rPr>
              <a:t>С антистатическим эффектом </a:t>
            </a:r>
            <a:r>
              <a:rPr lang="ru-RU" sz="2400" b="1" i="1" dirty="0" smtClean="0">
                <a:solidFill>
                  <a:srgbClr val="FF0000"/>
                </a:solidFill>
              </a:rPr>
              <a:t>Анти-пыль!</a:t>
            </a:r>
            <a:endParaRPr lang="ru-RU" sz="2400" b="1" i="1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</a:t>
            </a:r>
            <a:r>
              <a:rPr lang="en-US" sz="1400" b="1" dirty="0" smtClean="0"/>
              <a:t>50</a:t>
            </a:r>
            <a:r>
              <a:rPr lang="ru-RU" sz="1400" b="1" dirty="0" smtClean="0"/>
              <a:t>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3" y="1547260"/>
            <a:ext cx="2351405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09" y="1551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22</a:t>
            </a:r>
            <a:r>
              <a:rPr lang="en-US" sz="4000" b="1" dirty="0" smtClean="0"/>
              <a:t>. </a:t>
            </a:r>
            <a:r>
              <a:rPr lang="ru-RU" sz="3600" dirty="0" smtClean="0">
                <a:cs typeface="Times New Roman" panose="02020603050405020304" pitchFamily="18" charset="0"/>
              </a:rPr>
              <a:t>Средство для прочистки </a:t>
            </a:r>
            <a:r>
              <a:rPr lang="ru-RU" sz="3600" b="1" dirty="0" smtClean="0">
                <a:cs typeface="Times New Roman" panose="02020603050405020304" pitchFamily="18" charset="0"/>
              </a:rPr>
              <a:t>стоков и труб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2000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84302" y="2021381"/>
            <a:ext cx="9037737" cy="3635768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пециально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прочистки труб, сифонов, а также ликвидации засоров в раковинах, унитазах от органических загрязнений, пищевых остатков, жира, волос, бумаги.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активным компонентам быстро и эффективно устраняет засоры и неприятные запахи, уничтожает бактерии.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69598" y="1140403"/>
            <a:ext cx="6438102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и эффективно устраняет засоры! </a:t>
            </a:r>
            <a:endParaRPr lang="ru-RU" sz="2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3" y="1547260"/>
            <a:ext cx="1346909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270" y="236750"/>
            <a:ext cx="1874314" cy="9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100" y="35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09" y="1551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  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23</a:t>
            </a:r>
            <a:r>
              <a:rPr lang="en-US" sz="4000" b="1" dirty="0" smtClean="0"/>
              <a:t>.</a:t>
            </a:r>
            <a:r>
              <a:rPr lang="ru-RU" sz="4000" b="1" dirty="0" smtClean="0"/>
              <a:t> Вода для утюгов</a:t>
            </a:r>
            <a:r>
              <a:rPr lang="ru-RU" dirty="0"/>
              <a:t/>
            </a:r>
            <a:br>
              <a:rPr lang="ru-RU" dirty="0"/>
            </a:br>
            <a:r>
              <a:rPr lang="en-US" sz="2000" b="1" i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015" y="1876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59102" y="2067500"/>
            <a:ext cx="9037737" cy="3635768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утюгов с отпаривателем или парогенератором.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Облегчает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глажение и придает белью нежных аромат свежести. Предотвращает появление пятен при отпаривании.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беспечивает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качественное разглаживание сильно помятого пересушенного белья. Избавляет белье от остаточного запаха средств для стирки. 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Предохраняет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внутренние детали утюга от образования известкового налета и накипи, тем самым продлевает срок службы прибора.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16471" y="624498"/>
            <a:ext cx="4960176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Парфюмированная</a:t>
            </a: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22" y="6294440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500 мл</a:t>
            </a:r>
            <a:r>
              <a:rPr lang="en-US" sz="1400" b="1" dirty="0" smtClean="0"/>
              <a:t>. 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" y="1427264"/>
            <a:ext cx="1742559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845134" y="1579811"/>
            <a:ext cx="2758372" cy="453445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охраненные данные 26"/>
          <p:cNvSpPr/>
          <p:nvPr/>
        </p:nvSpPr>
        <p:spPr>
          <a:xfrm rot="10800000">
            <a:off x="4140475" y="3228528"/>
            <a:ext cx="4394579" cy="1188535"/>
          </a:xfrm>
          <a:prstGeom prst="flowChartOnlineStorag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охраненные данные 27"/>
          <p:cNvSpPr/>
          <p:nvPr/>
        </p:nvSpPr>
        <p:spPr>
          <a:xfrm rot="10800000">
            <a:off x="5329324" y="4863214"/>
            <a:ext cx="4394579" cy="1188535"/>
          </a:xfrm>
          <a:prstGeom prst="flowChartOnlineStorag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охраненные данные 25"/>
          <p:cNvSpPr/>
          <p:nvPr/>
        </p:nvSpPr>
        <p:spPr>
          <a:xfrm rot="10800000">
            <a:off x="3132034" y="1604959"/>
            <a:ext cx="4394579" cy="118853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32" y="352246"/>
            <a:ext cx="5891280" cy="86096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Почему </a:t>
            </a:r>
            <a:r>
              <a:rPr lang="en-US" sz="3600" b="1" dirty="0">
                <a:solidFill>
                  <a:srgbClr val="00B0F0"/>
                </a:solidFill>
              </a:rPr>
              <a:t>Domal</a:t>
            </a:r>
            <a:r>
              <a:rPr lang="ru-RU" sz="3600" b="1" dirty="0">
                <a:solidFill>
                  <a:srgbClr val="00B0F0"/>
                </a:solidFill>
              </a:rPr>
              <a:t>?</a:t>
            </a:r>
            <a:r>
              <a:rPr lang="en-US" sz="3600" b="1" dirty="0">
                <a:solidFill>
                  <a:srgbClr val="00B0F0"/>
                </a:solidFill>
              </a:rPr>
              <a:t> 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2" y="1883455"/>
            <a:ext cx="1039508" cy="6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07" y="3481366"/>
            <a:ext cx="135731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24" y="5049921"/>
            <a:ext cx="489397" cy="64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86" y="195435"/>
            <a:ext cx="2068239" cy="10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122757" y="2495850"/>
            <a:ext cx="2830704" cy="2061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Domal </a:t>
            </a:r>
            <a:r>
              <a:rPr lang="ru-RU" sz="2800" dirty="0"/>
              <a:t>д</a:t>
            </a:r>
            <a:r>
              <a:rPr lang="ru-RU" sz="2800" dirty="0" smtClean="0"/>
              <a:t>авно известен российскому потребителю</a:t>
            </a:r>
            <a:endParaRPr lang="ru-RU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2560" y="1964044"/>
            <a:ext cx="315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Высокое качество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749" y="2487264"/>
            <a:ext cx="3014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/>
              <a:t>Производство в Германии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2" y="4067154"/>
            <a:ext cx="409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err="1"/>
              <a:t>Дерматологически</a:t>
            </a:r>
            <a:r>
              <a:rPr lang="ru-RU" sz="2000" dirty="0"/>
              <a:t> протестированы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87557" y="352672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Безопасно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282" y="569849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Концентрированы, </a:t>
            </a:r>
            <a:r>
              <a:rPr lang="ru-RU" sz="2000" dirty="0" smtClean="0"/>
              <a:t>низкие </a:t>
            </a:r>
            <a:r>
              <a:rPr lang="ru-RU" sz="2000" dirty="0"/>
              <a:t>температуры стирки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2574" y="4995817"/>
            <a:ext cx="3054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Экономично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1400" b="1" dirty="0" smtClean="0"/>
              <a:t>19,45</a:t>
            </a:r>
            <a:r>
              <a:rPr lang="en-US" sz="1400" b="1" dirty="0" smtClean="0"/>
              <a:t> </a:t>
            </a:r>
            <a:r>
              <a:rPr lang="ru-RU" sz="1400" b="1" dirty="0" smtClean="0"/>
              <a:t>руб. за стирку (при РРЦ 389)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846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Производство </a:t>
            </a:r>
            <a:r>
              <a:rPr lang="en-US" sz="3600" b="1" dirty="0" smtClean="0">
                <a:solidFill>
                  <a:srgbClr val="00B0F0"/>
                </a:solidFill>
              </a:rPr>
              <a:t>Domal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9907" cy="4351338"/>
          </a:xfrm>
        </p:spPr>
        <p:txBody>
          <a:bodyPr/>
          <a:lstStyle/>
          <a:p>
            <a:r>
              <a:rPr lang="ru-RU" dirty="0" smtClean="0"/>
              <a:t>Деятельность компании с 1889 года</a:t>
            </a:r>
          </a:p>
          <a:p>
            <a:r>
              <a:rPr lang="ru-RU" dirty="0" smtClean="0"/>
              <a:t>Современные технологии, контроль </a:t>
            </a:r>
            <a:r>
              <a:rPr lang="ru-RU" dirty="0"/>
              <a:t>на каждом этапе</a:t>
            </a:r>
          </a:p>
          <a:p>
            <a:r>
              <a:rPr lang="ru-RU" dirty="0" smtClean="0"/>
              <a:t>Инновационные разработки при создании рецептур</a:t>
            </a:r>
          </a:p>
          <a:p>
            <a:r>
              <a:rPr lang="ru-RU" dirty="0" smtClean="0"/>
              <a:t>Эргономичность упаковки</a:t>
            </a:r>
          </a:p>
          <a:p>
            <a:r>
              <a:rPr lang="ru-RU" dirty="0" smtClean="0"/>
              <a:t>Экологичность продукции, забота о человеке и окружающей среде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86" y="195435"/>
            <a:ext cx="2068239" cy="10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5" y="4927963"/>
            <a:ext cx="3422551" cy="13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1562" y="5175757"/>
            <a:ext cx="4955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Участник международной ассоциации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экологически безопасных продуктов для уборки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62765" y="3207026"/>
            <a:ext cx="9035591" cy="2302565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36" y="338138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Концентрированное средство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	для стирки </a:t>
            </a:r>
            <a:r>
              <a:rPr lang="ru-RU" sz="3200" b="1" dirty="0" smtClean="0"/>
              <a:t>черного белья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13" y="1822450"/>
            <a:ext cx="2090952" cy="31308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37165" y="2215856"/>
            <a:ext cx="1430734" cy="668756"/>
            <a:chOff x="2451606" y="2387217"/>
            <a:chExt cx="1430734" cy="6687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06" y="2387217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1134705">
              <a:off x="2574546" y="2498290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2890049" y="3555002"/>
            <a:ext cx="8808308" cy="300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Сохраняет черный цвет и ухаживает за тканью</a:t>
            </a:r>
          </a:p>
          <a:p>
            <a:r>
              <a:rPr lang="ru-RU" dirty="0" smtClean="0"/>
              <a:t>Предотвращает появление белесости и застиранности</a:t>
            </a:r>
            <a:endParaRPr lang="ru-RU" b="1" dirty="0" smtClean="0"/>
          </a:p>
          <a:p>
            <a:r>
              <a:rPr lang="ru-RU" dirty="0" smtClean="0"/>
              <a:t>Не содержит агрессивных химических веществ</a:t>
            </a:r>
          </a:p>
          <a:p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95593"/>
            <a:ext cx="1245703" cy="101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9" y="2248678"/>
            <a:ext cx="1623528" cy="40178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66" y="1532847"/>
            <a:ext cx="1086177" cy="1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93423" y="2261253"/>
            <a:ext cx="9362258" cy="3879589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56044" y="1378147"/>
            <a:ext cx="1647156" cy="10916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85" y="139552"/>
            <a:ext cx="2191025" cy="10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21" y="13955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3CC33"/>
                </a:solidFill>
              </a:rPr>
              <a:t>2</a:t>
            </a:r>
            <a:r>
              <a:rPr lang="ru-RU" sz="3200" b="1" dirty="0" smtClean="0">
                <a:solidFill>
                  <a:srgbClr val="33CC33"/>
                </a:solidFill>
              </a:rPr>
              <a:t>. Бальзам</a:t>
            </a:r>
            <a:r>
              <a:rPr lang="ru-RU" sz="3200" dirty="0" smtClean="0">
                <a:solidFill>
                  <a:srgbClr val="33CC33"/>
                </a:solidFill>
              </a:rPr>
              <a:t> </a:t>
            </a:r>
            <a:r>
              <a:rPr lang="ru-RU" sz="3200" dirty="0">
                <a:solidFill>
                  <a:srgbClr val="33CC33"/>
                </a:solidFill>
              </a:rPr>
              <a:t>для стирки </a:t>
            </a:r>
            <a:r>
              <a:rPr lang="ru-RU" sz="3200" b="1" dirty="0" smtClean="0">
                <a:solidFill>
                  <a:srgbClr val="33CC33"/>
                </a:solidFill>
              </a:rPr>
              <a:t>спортивной одежды</a:t>
            </a:r>
            <a:endParaRPr lang="ru-RU" sz="3200" dirty="0">
              <a:solidFill>
                <a:srgbClr val="33CC3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50013" y="1498404"/>
            <a:ext cx="1430734" cy="668756"/>
            <a:chOff x="1117785" y="2247141"/>
            <a:chExt cx="1430734" cy="6687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785" y="2247141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134705">
              <a:off x="1240724" y="2358622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1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1" y="1535806"/>
            <a:ext cx="1438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764690" y="2492710"/>
            <a:ext cx="9090991" cy="372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спортивной одежды и обуви, пуховиков и горнолыжных комбинезонов, термобелья и микрофибры, синтетических, натуральных и смешанных тканей.</a:t>
            </a:r>
          </a:p>
          <a:p>
            <a:pPr marL="0" indent="0">
              <a:buNone/>
            </a:pPr>
            <a:r>
              <a:rPr lang="ru-RU" dirty="0" smtClean="0"/>
              <a:t>Уникальный состав тщательно отстирывает загрязнения и сохраняет первоначальные свойства вещей:</a:t>
            </a:r>
          </a:p>
          <a:p>
            <a:pPr lvl="1"/>
            <a:r>
              <a:rPr lang="ru-RU" sz="1800" dirty="0" smtClean="0"/>
              <a:t>Воздухопроницаемость, водонепроницаемость мембранных тканей, защиту от ветра</a:t>
            </a:r>
          </a:p>
          <a:p>
            <a:pPr lvl="1"/>
            <a:r>
              <a:rPr lang="ru-RU" sz="1800" dirty="0" smtClean="0"/>
              <a:t>Структуру, форму и свойства пуха и пера</a:t>
            </a:r>
          </a:p>
          <a:p>
            <a:pPr lvl="1"/>
            <a:r>
              <a:rPr lang="ru-RU" sz="1800" dirty="0" smtClean="0"/>
              <a:t>Температурную защиту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6215" y="621526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9" y="2247140"/>
            <a:ext cx="1568199" cy="39527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043" y="1374408"/>
            <a:ext cx="1699637" cy="11342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99" y="631355"/>
            <a:ext cx="1486105" cy="14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19700" y="2951923"/>
            <a:ext cx="8995222" cy="2998306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99" y="270569"/>
            <a:ext cx="2453421" cy="1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6600"/>
                </a:solidFill>
              </a:rPr>
              <a:t>3</a:t>
            </a:r>
            <a:r>
              <a:rPr lang="ru-RU" sz="3200" b="1" dirty="0" smtClean="0">
                <a:solidFill>
                  <a:srgbClr val="FF6600"/>
                </a:solidFill>
              </a:rPr>
              <a:t>. Концентрированный гель</a:t>
            </a:r>
            <a:r>
              <a:rPr lang="ru-RU" sz="3200" dirty="0" smtClean="0">
                <a:solidFill>
                  <a:srgbClr val="FF6600"/>
                </a:solidFill>
              </a:rPr>
              <a:t> </a:t>
            </a:r>
            <a:r>
              <a:rPr lang="ru-RU" sz="3200" dirty="0">
                <a:solidFill>
                  <a:srgbClr val="FF6600"/>
                </a:solidFill>
              </a:rPr>
              <a:t> </a:t>
            </a:r>
            <a:r>
              <a:rPr lang="ru-RU" sz="3200" dirty="0" smtClean="0">
                <a:solidFill>
                  <a:srgbClr val="FF6600"/>
                </a:solidFill>
              </a:rPr>
              <a:t/>
            </a:r>
            <a:br>
              <a:rPr lang="ru-RU" sz="3200" dirty="0" smtClean="0">
                <a:solidFill>
                  <a:srgbClr val="FF6600"/>
                </a:solidFill>
              </a:rPr>
            </a:br>
            <a:r>
              <a:rPr lang="ru-RU" sz="3200" dirty="0">
                <a:solidFill>
                  <a:srgbClr val="FF6600"/>
                </a:solidFill>
              </a:rPr>
              <a:t>	</a:t>
            </a:r>
            <a:r>
              <a:rPr lang="ru-RU" sz="3200" dirty="0" smtClean="0">
                <a:solidFill>
                  <a:srgbClr val="FF6600"/>
                </a:solidFill>
              </a:rPr>
              <a:t>для стирки </a:t>
            </a:r>
            <a:r>
              <a:rPr lang="ru-RU" sz="3200" b="1" dirty="0" smtClean="0">
                <a:solidFill>
                  <a:srgbClr val="FF6600"/>
                </a:solidFill>
              </a:rPr>
              <a:t>цветного</a:t>
            </a:r>
            <a:r>
              <a:rPr lang="ru-RU" sz="3200" dirty="0" smtClean="0">
                <a:solidFill>
                  <a:srgbClr val="FF6600"/>
                </a:solidFill>
              </a:rPr>
              <a:t> белья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961" y="3018324"/>
            <a:ext cx="8917638" cy="2958410"/>
          </a:xfrm>
        </p:spPr>
        <p:txBody>
          <a:bodyPr>
            <a:normAutofit/>
          </a:bodyPr>
          <a:lstStyle/>
          <a:p>
            <a:r>
              <a:rPr lang="ru-RU" dirty="0" smtClean="0"/>
              <a:t>С активной </a:t>
            </a:r>
            <a:r>
              <a:rPr lang="ru-RU" dirty="0"/>
              <a:t>формулой защиты цвета</a:t>
            </a:r>
          </a:p>
          <a:p>
            <a:r>
              <a:rPr lang="ru-RU" dirty="0"/>
              <a:t>Для цветных изделий из синтетических и хлопчатобумажных тканей</a:t>
            </a:r>
          </a:p>
          <a:p>
            <a:r>
              <a:rPr lang="ru-RU" dirty="0"/>
              <a:t>Глубоко проникает в волокна ткани, сохраняет яркость </a:t>
            </a:r>
            <a:r>
              <a:rPr lang="ru-RU" dirty="0" smtClean="0"/>
              <a:t>красок</a:t>
            </a:r>
          </a:p>
          <a:p>
            <a:r>
              <a:rPr lang="ru-RU" dirty="0" smtClean="0"/>
              <a:t>Придает </a:t>
            </a:r>
            <a:r>
              <a:rPr lang="ru-RU" dirty="0"/>
              <a:t>белью мягкость и аромат свежести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1" y="1825625"/>
            <a:ext cx="2090952" cy="31308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920050" y="2075037"/>
            <a:ext cx="1430734" cy="668756"/>
            <a:chOff x="1264943" y="2534955"/>
            <a:chExt cx="1430734" cy="6687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943" y="2534955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134705">
              <a:off x="1387882" y="2646436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19873" y="620201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9" y="2273646"/>
            <a:ext cx="1692632" cy="39530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59" y="1841354"/>
            <a:ext cx="1702163" cy="11361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7" y="821310"/>
            <a:ext cx="1302117" cy="19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93423" y="2576949"/>
            <a:ext cx="9362258" cy="3372292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137972" y="1481446"/>
            <a:ext cx="1647156" cy="10916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685" y="139552"/>
            <a:ext cx="2191025" cy="10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95" y="253959"/>
            <a:ext cx="9904552" cy="11710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</a:rPr>
              <a:t>4. Универсальный</a:t>
            </a:r>
            <a:r>
              <a:rPr lang="ru-RU" sz="3200" dirty="0" smtClean="0">
                <a:solidFill>
                  <a:srgbClr val="00CC00"/>
                </a:solidFill>
              </a:rPr>
              <a:t> </a:t>
            </a:r>
            <a:r>
              <a:rPr lang="ru-RU" sz="3200" dirty="0">
                <a:solidFill>
                  <a:srgbClr val="00CC00"/>
                </a:solidFill>
              </a:rPr>
              <a:t>концентрированный </a:t>
            </a:r>
            <a:r>
              <a:rPr lang="ru-RU" sz="3200" dirty="0" smtClean="0">
                <a:solidFill>
                  <a:srgbClr val="00CC00"/>
                </a:solidFill>
              </a:rPr>
              <a:t/>
            </a:r>
            <a:br>
              <a:rPr lang="ru-RU" sz="3200" dirty="0" smtClean="0">
                <a:solidFill>
                  <a:srgbClr val="00CC00"/>
                </a:solidFill>
              </a:rPr>
            </a:br>
            <a:r>
              <a:rPr lang="ru-RU" sz="3200" b="1" dirty="0" smtClean="0">
                <a:solidFill>
                  <a:srgbClr val="00CC00"/>
                </a:solidFill>
              </a:rPr>
              <a:t>гель</a:t>
            </a:r>
            <a:r>
              <a:rPr lang="ru-RU" sz="3200" dirty="0" smtClean="0">
                <a:solidFill>
                  <a:srgbClr val="00CC00"/>
                </a:solidFill>
              </a:rPr>
              <a:t> </a:t>
            </a:r>
            <a:r>
              <a:rPr lang="ru-RU" sz="3200" dirty="0">
                <a:solidFill>
                  <a:srgbClr val="00CC00"/>
                </a:solidFill>
              </a:rPr>
              <a:t>для </a:t>
            </a:r>
            <a:r>
              <a:rPr lang="ru-RU" sz="3200" dirty="0" smtClean="0">
                <a:solidFill>
                  <a:srgbClr val="00CC00"/>
                </a:solidFill>
              </a:rPr>
              <a:t>стирки</a:t>
            </a:r>
            <a:endParaRPr lang="ru-RU" sz="3200" dirty="0">
              <a:solidFill>
                <a:srgbClr val="00CC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37948" y="1906259"/>
            <a:ext cx="1430734" cy="668756"/>
            <a:chOff x="-371135" y="2506929"/>
            <a:chExt cx="1430734" cy="66875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135" y="2506929"/>
              <a:ext cx="1430734" cy="6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1134705">
              <a:off x="-248195" y="2630928"/>
              <a:ext cx="118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</a:rPr>
                <a:t>0 стирок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2853315" y="2743943"/>
            <a:ext cx="9090991" cy="372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Гарантирует </a:t>
            </a:r>
            <a:r>
              <a:rPr lang="ru-RU" dirty="0"/>
              <a:t>безупречное качество стирки.</a:t>
            </a:r>
          </a:p>
          <a:p>
            <a:r>
              <a:rPr lang="ru-RU" dirty="0" smtClean="0"/>
              <a:t>Благодаря </a:t>
            </a:r>
            <a:r>
              <a:rPr lang="ru-RU" dirty="0"/>
              <a:t>активной формуле с эффектом интенсивного пятноудаления безупречно растворяет всевозможные, даже глубоко въевшиеся и застарелые загрязнения.</a:t>
            </a:r>
          </a:p>
          <a:p>
            <a:r>
              <a:rPr lang="ru-RU" dirty="0"/>
              <a:t>Регулярное использование </a:t>
            </a:r>
            <a:r>
              <a:rPr lang="ru-RU" dirty="0" smtClean="0"/>
              <a:t>сохранит </a:t>
            </a:r>
            <a:r>
              <a:rPr lang="ru-RU" dirty="0"/>
              <a:t>форму и первоначальный внешний вид ваших изделий.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" y="4285629"/>
            <a:ext cx="1047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" y="6591380"/>
            <a:ext cx="2419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6215" y="6215267"/>
            <a:ext cx="134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Объем: 750 мл</a:t>
            </a:r>
            <a:endParaRPr lang="ru-RU" sz="1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" y="2254447"/>
            <a:ext cx="1585735" cy="39140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72" y="1460159"/>
            <a:ext cx="1673397" cy="11342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96" y="750611"/>
            <a:ext cx="863944" cy="14643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420" y="1460159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 30</a:t>
            </a:r>
            <a:r>
              <a:rPr lang="ru-RU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  40</a:t>
            </a:r>
            <a:r>
              <a:rPr lang="ru-RU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 60</a:t>
            </a:r>
            <a:r>
              <a:rPr lang="ru-RU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  95</a:t>
            </a:r>
            <a:r>
              <a:rPr lang="ru-RU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1917</Words>
  <Application>Microsoft Office PowerPoint</Application>
  <PresentationFormat>Широкоэкранный</PresentationFormat>
  <Paragraphs>377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Специальные рецептуры – решение для стирки любой сложности </vt:lpstr>
      <vt:lpstr>Почему жидкие? </vt:lpstr>
      <vt:lpstr>Почему Domal?  </vt:lpstr>
      <vt:lpstr>Производство Domal</vt:lpstr>
      <vt:lpstr>1. Концентрированное средство   для стирки черного белья</vt:lpstr>
      <vt:lpstr>2. Бальзам для стирки спортивной одежды</vt:lpstr>
      <vt:lpstr>3. Концентрированный гель    для стирки цветного белья</vt:lpstr>
      <vt:lpstr>4. Универсальный концентрированный  гель для стирки</vt:lpstr>
      <vt:lpstr>5. Концентрированное средство   для стирки белого белья</vt:lpstr>
      <vt:lpstr>6. Бальзам для ежедневной стирки   деликатных вещей</vt:lpstr>
      <vt:lpstr>6. Бальзам для стирки изделий   из шерсти и шелка</vt:lpstr>
      <vt:lpstr>7. Концентрированное средство   для стирки джинсовой одежды</vt:lpstr>
      <vt:lpstr>8. Гипоаллергенное концентрированное средство  для стирки детского белья</vt:lpstr>
      <vt:lpstr>9. Моющий лосьон для стирки женского белья</vt:lpstr>
      <vt:lpstr>Презентация PowerPoint</vt:lpstr>
      <vt:lpstr>  Специальные рецептуры – решение для стирки любой сложности </vt:lpstr>
      <vt:lpstr>10. Концентрированное средство                       для стирки черного белья</vt:lpstr>
      <vt:lpstr>11. Концентрированный бальзам                              для стирки спортивной одежды</vt:lpstr>
      <vt:lpstr>12. Концентрированный гель                    для стирки цветного белья</vt:lpstr>
      <vt:lpstr>13. Универсальный                  концентрированный гель для стирки</vt:lpstr>
      <vt:lpstr>14. Концентрированное средство                    для стирки белого белья</vt:lpstr>
      <vt:lpstr>15. Концентрированный бальзам       для ежедневной стирки деликатных вещей</vt:lpstr>
      <vt:lpstr>Дополнительная информация</vt:lpstr>
      <vt:lpstr>     16. Чистящее средство для стеклокерамических          поверхностей, с силиконом </vt:lpstr>
      <vt:lpstr>     17. Чистящее средство для изделий                                                  из нержавеющей стали    </vt:lpstr>
      <vt:lpstr>           18. Средство для чистки ванны и сантехники   </vt:lpstr>
      <vt:lpstr>        19. Средство для чистки кухонных поверхностей и предметов </vt:lpstr>
      <vt:lpstr>        20. Средство для чистки стеклянных и       зеркальных поверхностей    </vt:lpstr>
      <vt:lpstr>      21. Средство для чистки пластмассовых поверхностей и               предметов   </vt:lpstr>
      <vt:lpstr>      22. Средство для прочистки стоков и труб   </vt:lpstr>
      <vt:lpstr>       23. Вода для утюгов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Должикова Евгения</dc:creator>
  <cp:lastModifiedBy>UrFin</cp:lastModifiedBy>
  <cp:revision>396</cp:revision>
  <dcterms:created xsi:type="dcterms:W3CDTF">2015-06-15T08:49:36Z</dcterms:created>
  <dcterms:modified xsi:type="dcterms:W3CDTF">2018-08-24T07:50:47Z</dcterms:modified>
</cp:coreProperties>
</file>